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2075438"/>
  <p:notesSz cx="6858000" cy="9144000"/>
  <p:defaultTextStyle>
    <a:defPPr>
      <a:defRPr lang="it-IT"/>
    </a:defPPr>
    <a:lvl1pPr marL="0" algn="l" defTabSz="3594141" rtl="0" eaLnBrk="1" latinLnBrk="0" hangingPunct="1">
      <a:defRPr sz="7075" kern="1200">
        <a:solidFill>
          <a:schemeClr val="tx1"/>
        </a:solidFill>
        <a:latin typeface="+mn-lt"/>
        <a:ea typeface="+mn-ea"/>
        <a:cs typeface="+mn-cs"/>
      </a:defRPr>
    </a:lvl1pPr>
    <a:lvl2pPr marL="1797070" algn="l" defTabSz="3594141" rtl="0" eaLnBrk="1" latinLnBrk="0" hangingPunct="1">
      <a:defRPr sz="7075" kern="1200">
        <a:solidFill>
          <a:schemeClr val="tx1"/>
        </a:solidFill>
        <a:latin typeface="+mn-lt"/>
        <a:ea typeface="+mn-ea"/>
        <a:cs typeface="+mn-cs"/>
      </a:defRPr>
    </a:lvl2pPr>
    <a:lvl3pPr marL="3594141" algn="l" defTabSz="3594141" rtl="0" eaLnBrk="1" latinLnBrk="0" hangingPunct="1">
      <a:defRPr sz="7075" kern="1200">
        <a:solidFill>
          <a:schemeClr val="tx1"/>
        </a:solidFill>
        <a:latin typeface="+mn-lt"/>
        <a:ea typeface="+mn-ea"/>
        <a:cs typeface="+mn-cs"/>
      </a:defRPr>
    </a:lvl3pPr>
    <a:lvl4pPr marL="5391211" algn="l" defTabSz="3594141" rtl="0" eaLnBrk="1" latinLnBrk="0" hangingPunct="1">
      <a:defRPr sz="7075" kern="1200">
        <a:solidFill>
          <a:schemeClr val="tx1"/>
        </a:solidFill>
        <a:latin typeface="+mn-lt"/>
        <a:ea typeface="+mn-ea"/>
        <a:cs typeface="+mn-cs"/>
      </a:defRPr>
    </a:lvl4pPr>
    <a:lvl5pPr marL="7188281" algn="l" defTabSz="3594141" rtl="0" eaLnBrk="1" latinLnBrk="0" hangingPunct="1">
      <a:defRPr sz="7075" kern="1200">
        <a:solidFill>
          <a:schemeClr val="tx1"/>
        </a:solidFill>
        <a:latin typeface="+mn-lt"/>
        <a:ea typeface="+mn-ea"/>
        <a:cs typeface="+mn-cs"/>
      </a:defRPr>
    </a:lvl5pPr>
    <a:lvl6pPr marL="8985352" algn="l" defTabSz="3594141" rtl="0" eaLnBrk="1" latinLnBrk="0" hangingPunct="1">
      <a:defRPr sz="7075" kern="1200">
        <a:solidFill>
          <a:schemeClr val="tx1"/>
        </a:solidFill>
        <a:latin typeface="+mn-lt"/>
        <a:ea typeface="+mn-ea"/>
        <a:cs typeface="+mn-cs"/>
      </a:defRPr>
    </a:lvl6pPr>
    <a:lvl7pPr marL="10782422" algn="l" defTabSz="3594141" rtl="0" eaLnBrk="1" latinLnBrk="0" hangingPunct="1">
      <a:defRPr sz="7075" kern="1200">
        <a:solidFill>
          <a:schemeClr val="tx1"/>
        </a:solidFill>
        <a:latin typeface="+mn-lt"/>
        <a:ea typeface="+mn-ea"/>
        <a:cs typeface="+mn-cs"/>
      </a:defRPr>
    </a:lvl7pPr>
    <a:lvl8pPr marL="12579492" algn="l" defTabSz="3594141" rtl="0" eaLnBrk="1" latinLnBrk="0" hangingPunct="1">
      <a:defRPr sz="7075" kern="1200">
        <a:solidFill>
          <a:schemeClr val="tx1"/>
        </a:solidFill>
        <a:latin typeface="+mn-lt"/>
        <a:ea typeface="+mn-ea"/>
        <a:cs typeface="+mn-cs"/>
      </a:defRPr>
    </a:lvl8pPr>
    <a:lvl9pPr marL="14376563" algn="l" defTabSz="3594141" rtl="0" eaLnBrk="1" latinLnBrk="0" hangingPunct="1">
      <a:defRPr sz="707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4660"/>
  </p:normalViewPr>
  <p:slideViewPr>
    <p:cSldViewPr snapToGrid="0">
      <p:cViewPr varScale="1">
        <p:scale>
          <a:sx n="25" d="100"/>
          <a:sy n="25" d="100"/>
        </p:scale>
        <p:origin x="22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386"/>
            <a:ext cx="36383199" cy="11167004"/>
          </a:xfrm>
        </p:spPr>
        <p:txBody>
          <a:bodyPr anchor="b"/>
          <a:lstStyle>
            <a:lvl1pPr algn="ctr">
              <a:defRPr sz="28063"/>
            </a:lvl1pPr>
          </a:lstStyle>
          <a:p>
            <a:r>
              <a:rPr lang="it-IT"/>
              <a:t>Fare clic per modificare lo stile del titolo</a:t>
            </a:r>
            <a:endParaRPr lang="en-US" dirty="0"/>
          </a:p>
        </p:txBody>
      </p:sp>
      <p:sp>
        <p:nvSpPr>
          <p:cNvPr id="3" name="Subtitle 2"/>
          <p:cNvSpPr>
            <a:spLocks noGrp="1"/>
          </p:cNvSpPr>
          <p:nvPr>
            <p:ph type="subTitle" idx="1"/>
          </p:nvPr>
        </p:nvSpPr>
        <p:spPr>
          <a:xfrm>
            <a:off x="5350471" y="16847032"/>
            <a:ext cx="32102822" cy="7744137"/>
          </a:xfrm>
        </p:spPr>
        <p:txBody>
          <a:bodyPr/>
          <a:lstStyle>
            <a:lvl1pPr marL="0" indent="0" algn="ctr">
              <a:buNone/>
              <a:defRPr sz="11225"/>
            </a:lvl1pPr>
            <a:lvl2pPr marL="2138370" indent="0" algn="ctr">
              <a:buNone/>
              <a:defRPr sz="9354"/>
            </a:lvl2pPr>
            <a:lvl3pPr marL="4276740" indent="0" algn="ctr">
              <a:buNone/>
              <a:defRPr sz="8419"/>
            </a:lvl3pPr>
            <a:lvl4pPr marL="6415110" indent="0" algn="ctr">
              <a:buNone/>
              <a:defRPr sz="7483"/>
            </a:lvl4pPr>
            <a:lvl5pPr marL="8553480" indent="0" algn="ctr">
              <a:buNone/>
              <a:defRPr sz="7483"/>
            </a:lvl5pPr>
            <a:lvl6pPr marL="10691851" indent="0" algn="ctr">
              <a:buNone/>
              <a:defRPr sz="7483"/>
            </a:lvl6pPr>
            <a:lvl7pPr marL="12830221" indent="0" algn="ctr">
              <a:buNone/>
              <a:defRPr sz="7483"/>
            </a:lvl7pPr>
            <a:lvl8pPr marL="14968591" indent="0" algn="ctr">
              <a:buNone/>
              <a:defRPr sz="7483"/>
            </a:lvl8pPr>
            <a:lvl9pPr marL="17106961" indent="0" algn="ctr">
              <a:buNone/>
              <a:defRPr sz="7483"/>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CA95181-599B-46C5-8C34-8A788CD01726}" type="datetimeFigureOut">
              <a:rPr lang="it-IT" smtClean="0"/>
              <a:t>26/06/2020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45197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CA95181-599B-46C5-8C34-8A788CD01726}" type="datetimeFigureOut">
              <a:rPr lang="it-IT" smtClean="0"/>
              <a:t>26/06/2020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242124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720"/>
            <a:ext cx="9229561" cy="2718245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942761" y="1707720"/>
            <a:ext cx="27153637" cy="271824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CA95181-599B-46C5-8C34-8A788CD01726}" type="datetimeFigureOut">
              <a:rPr lang="it-IT" smtClean="0"/>
              <a:t>26/06/2020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380728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CA95181-599B-46C5-8C34-8A788CD01726}" type="datetimeFigureOut">
              <a:rPr lang="it-IT" smtClean="0"/>
              <a:t>26/06/2020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364970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594"/>
            <a:ext cx="36918246" cy="13342489"/>
          </a:xfrm>
        </p:spPr>
        <p:txBody>
          <a:bodyPr anchor="b"/>
          <a:lstStyle>
            <a:lvl1pPr>
              <a:defRPr sz="28063"/>
            </a:lvl1pPr>
          </a:lstStyle>
          <a:p>
            <a:r>
              <a:rPr lang="it-IT"/>
              <a:t>Fare clic per modificare lo stile del titolo</a:t>
            </a:r>
            <a:endParaRPr lang="en-US" dirty="0"/>
          </a:p>
        </p:txBody>
      </p:sp>
      <p:sp>
        <p:nvSpPr>
          <p:cNvPr id="3" name="Text Placeholder 2"/>
          <p:cNvSpPr>
            <a:spLocks noGrp="1"/>
          </p:cNvSpPr>
          <p:nvPr>
            <p:ph type="body" idx="1"/>
          </p:nvPr>
        </p:nvSpPr>
        <p:spPr>
          <a:xfrm>
            <a:off x="2920467" y="21465308"/>
            <a:ext cx="36918246" cy="7016500"/>
          </a:xfrm>
        </p:spPr>
        <p:txBody>
          <a:bodyPr/>
          <a:lstStyle>
            <a:lvl1pPr marL="0" indent="0">
              <a:buNone/>
              <a:defRPr sz="11225">
                <a:solidFill>
                  <a:schemeClr val="tx1"/>
                </a:solidFill>
              </a:defRPr>
            </a:lvl1pPr>
            <a:lvl2pPr marL="2138370" indent="0">
              <a:buNone/>
              <a:defRPr sz="9354">
                <a:solidFill>
                  <a:schemeClr val="tx1">
                    <a:tint val="75000"/>
                  </a:schemeClr>
                </a:solidFill>
              </a:defRPr>
            </a:lvl2pPr>
            <a:lvl3pPr marL="4276740" indent="0">
              <a:buNone/>
              <a:defRPr sz="8419">
                <a:solidFill>
                  <a:schemeClr val="tx1">
                    <a:tint val="75000"/>
                  </a:schemeClr>
                </a:solidFill>
              </a:defRPr>
            </a:lvl3pPr>
            <a:lvl4pPr marL="6415110" indent="0">
              <a:buNone/>
              <a:defRPr sz="7483">
                <a:solidFill>
                  <a:schemeClr val="tx1">
                    <a:tint val="75000"/>
                  </a:schemeClr>
                </a:solidFill>
              </a:defRPr>
            </a:lvl4pPr>
            <a:lvl5pPr marL="8553480" indent="0">
              <a:buNone/>
              <a:defRPr sz="7483">
                <a:solidFill>
                  <a:schemeClr val="tx1">
                    <a:tint val="75000"/>
                  </a:schemeClr>
                </a:solidFill>
              </a:defRPr>
            </a:lvl5pPr>
            <a:lvl6pPr marL="10691851" indent="0">
              <a:buNone/>
              <a:defRPr sz="7483">
                <a:solidFill>
                  <a:schemeClr val="tx1">
                    <a:tint val="75000"/>
                  </a:schemeClr>
                </a:solidFill>
              </a:defRPr>
            </a:lvl6pPr>
            <a:lvl7pPr marL="12830221" indent="0">
              <a:buNone/>
              <a:defRPr sz="7483">
                <a:solidFill>
                  <a:schemeClr val="tx1">
                    <a:tint val="75000"/>
                  </a:schemeClr>
                </a:solidFill>
              </a:defRPr>
            </a:lvl7pPr>
            <a:lvl8pPr marL="14968591" indent="0">
              <a:buNone/>
              <a:defRPr sz="7483">
                <a:solidFill>
                  <a:schemeClr val="tx1">
                    <a:tint val="75000"/>
                  </a:schemeClr>
                </a:solidFill>
              </a:defRPr>
            </a:lvl8pPr>
            <a:lvl9pPr marL="17106961" indent="0">
              <a:buNone/>
              <a:defRPr sz="7483">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CA95181-599B-46C5-8C34-8A788CD01726}" type="datetimeFigureOut">
              <a:rPr lang="it-IT" smtClean="0"/>
              <a:t>26/06/2020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376737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942759" y="8538600"/>
            <a:ext cx="18191599" cy="2035157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21669405" y="8538600"/>
            <a:ext cx="18191599" cy="2035157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CA95181-599B-46C5-8C34-8A788CD01726}" type="datetimeFigureOut">
              <a:rPr lang="it-IT" smtClean="0"/>
              <a:t>26/06/2020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750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727"/>
            <a:ext cx="36918246" cy="6199769"/>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48339" y="7862940"/>
            <a:ext cx="18107995"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it-IT"/>
              <a:t>Fare clic per modificare stili del testo dello schema</a:t>
            </a:r>
          </a:p>
        </p:txBody>
      </p:sp>
      <p:sp>
        <p:nvSpPr>
          <p:cNvPr id="4" name="Content Placeholder 3"/>
          <p:cNvSpPr>
            <a:spLocks noGrp="1"/>
          </p:cNvSpPr>
          <p:nvPr>
            <p:ph sz="half" idx="2"/>
          </p:nvPr>
        </p:nvSpPr>
        <p:spPr>
          <a:xfrm>
            <a:off x="2948339" y="11716445"/>
            <a:ext cx="18107995" cy="172331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21669408" y="7862940"/>
            <a:ext cx="18197174"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it-IT"/>
              <a:t>Fare clic per modificare stili del testo dello schema</a:t>
            </a:r>
          </a:p>
        </p:txBody>
      </p:sp>
      <p:sp>
        <p:nvSpPr>
          <p:cNvPr id="6" name="Content Placeholder 5"/>
          <p:cNvSpPr>
            <a:spLocks noGrp="1"/>
          </p:cNvSpPr>
          <p:nvPr>
            <p:ph sz="quarter" idx="4"/>
          </p:nvPr>
        </p:nvSpPr>
        <p:spPr>
          <a:xfrm>
            <a:off x="21669408" y="11716445"/>
            <a:ext cx="18197174" cy="172331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CA95181-599B-46C5-8C34-8A788CD01726}" type="datetimeFigureOut">
              <a:rPr lang="it-IT" smtClean="0"/>
              <a:t>26/06/2020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103827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CA95181-599B-46C5-8C34-8A788CD01726}" type="datetimeFigureOut">
              <a:rPr lang="it-IT" smtClean="0"/>
              <a:t>26/06/2020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180417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95181-599B-46C5-8C34-8A788CD01726}" type="datetimeFigureOut">
              <a:rPr lang="it-IT" smtClean="0"/>
              <a:t>26/06/2020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53412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it-IT"/>
              <a:t>Fare clic per modificare lo stile del titolo</a:t>
            </a:r>
            <a:endParaRPr lang="en-US" dirty="0"/>
          </a:p>
        </p:txBody>
      </p:sp>
      <p:sp>
        <p:nvSpPr>
          <p:cNvPr id="3" name="Content Placeholder 2"/>
          <p:cNvSpPr>
            <a:spLocks noGrp="1"/>
          </p:cNvSpPr>
          <p:nvPr>
            <p:ph idx="1"/>
          </p:nvPr>
        </p:nvSpPr>
        <p:spPr>
          <a:xfrm>
            <a:off x="18197174" y="4618276"/>
            <a:ext cx="21669405" cy="22794351"/>
          </a:xfrm>
        </p:spPr>
        <p:txBody>
          <a:bodyPr/>
          <a:lstStyle>
            <a:lvl1pPr>
              <a:defRPr sz="14967"/>
            </a:lvl1pPr>
            <a:lvl2pPr>
              <a:defRPr sz="13096"/>
            </a:lvl2pPr>
            <a:lvl3pPr>
              <a:defRPr sz="11225"/>
            </a:lvl3pPr>
            <a:lvl4pPr>
              <a:defRPr sz="9354"/>
            </a:lvl4pPr>
            <a:lvl5pPr>
              <a:defRPr sz="9354"/>
            </a:lvl5pPr>
            <a:lvl6pPr>
              <a:defRPr sz="9354"/>
            </a:lvl6pPr>
            <a:lvl7pPr>
              <a:defRPr sz="9354"/>
            </a:lvl7pPr>
            <a:lvl8pPr>
              <a:defRPr sz="9354"/>
            </a:lvl8pPr>
            <a:lvl9pPr>
              <a:defRPr sz="935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CA95181-599B-46C5-8C34-8A788CD01726}" type="datetimeFigureOut">
              <a:rPr lang="it-IT" smtClean="0"/>
              <a:t>26/06/2020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287725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8197174" y="4618276"/>
            <a:ext cx="21669405" cy="22794351"/>
          </a:xfrm>
        </p:spPr>
        <p:txBody>
          <a:bodyPr anchor="t"/>
          <a:lstStyle>
            <a:lvl1pPr marL="0" indent="0">
              <a:buNone/>
              <a:defRPr sz="14967"/>
            </a:lvl1pPr>
            <a:lvl2pPr marL="2138370" indent="0">
              <a:buNone/>
              <a:defRPr sz="13096"/>
            </a:lvl2pPr>
            <a:lvl3pPr marL="4276740" indent="0">
              <a:buNone/>
              <a:defRPr sz="11225"/>
            </a:lvl3pPr>
            <a:lvl4pPr marL="6415110" indent="0">
              <a:buNone/>
              <a:defRPr sz="9354"/>
            </a:lvl4pPr>
            <a:lvl5pPr marL="8553480" indent="0">
              <a:buNone/>
              <a:defRPr sz="9354"/>
            </a:lvl5pPr>
            <a:lvl6pPr marL="10691851" indent="0">
              <a:buNone/>
              <a:defRPr sz="9354"/>
            </a:lvl6pPr>
            <a:lvl7pPr marL="12830221" indent="0">
              <a:buNone/>
              <a:defRPr sz="9354"/>
            </a:lvl7pPr>
            <a:lvl8pPr marL="14968591" indent="0">
              <a:buNone/>
              <a:defRPr sz="9354"/>
            </a:lvl8pPr>
            <a:lvl9pPr marL="17106961" indent="0">
              <a:buNone/>
              <a:defRPr sz="9354"/>
            </a:lvl9pPr>
          </a:lstStyle>
          <a:p>
            <a:r>
              <a:rPr lang="it-IT"/>
              <a:t>Fare clic sull'icona per inserire un'immagine</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CA95181-599B-46C5-8C34-8A788CD01726}" type="datetimeFigureOut">
              <a:rPr lang="it-IT" smtClean="0"/>
              <a:t>26/06/2020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BCEC74A-0680-4CAD-BC66-DD10A53CF1D2}" type="slidenum">
              <a:rPr lang="it-IT" smtClean="0"/>
              <a:t>‹N›</a:t>
            </a:fld>
            <a:endParaRPr lang="it-IT"/>
          </a:p>
        </p:txBody>
      </p:sp>
    </p:spTree>
    <p:extLst>
      <p:ext uri="{BB962C8B-B14F-4D97-AF65-F5344CB8AC3E}">
        <p14:creationId xmlns:p14="http://schemas.microsoft.com/office/powerpoint/2010/main" val="403963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727"/>
            <a:ext cx="36918246" cy="6199769"/>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942759" y="8538600"/>
            <a:ext cx="36918246" cy="20351571"/>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942759" y="29729186"/>
            <a:ext cx="9630847" cy="1707720"/>
          </a:xfrm>
          <a:prstGeom prst="rect">
            <a:avLst/>
          </a:prstGeom>
        </p:spPr>
        <p:txBody>
          <a:bodyPr vert="horz" lIns="91440" tIns="45720" rIns="91440" bIns="45720" rtlCol="0" anchor="ctr"/>
          <a:lstStyle>
            <a:lvl1pPr algn="l">
              <a:defRPr sz="5613">
                <a:solidFill>
                  <a:schemeClr val="tx1">
                    <a:tint val="75000"/>
                  </a:schemeClr>
                </a:solidFill>
              </a:defRPr>
            </a:lvl1pPr>
          </a:lstStyle>
          <a:p>
            <a:fld id="{8CA95181-599B-46C5-8C34-8A788CD01726}" type="datetimeFigureOut">
              <a:rPr lang="it-IT" smtClean="0"/>
              <a:t>26/06/2020</a:t>
            </a:fld>
            <a:endParaRPr lang="it-IT"/>
          </a:p>
        </p:txBody>
      </p:sp>
      <p:sp>
        <p:nvSpPr>
          <p:cNvPr id="5" name="Footer Placeholder 4"/>
          <p:cNvSpPr>
            <a:spLocks noGrp="1"/>
          </p:cNvSpPr>
          <p:nvPr>
            <p:ph type="ftr" sz="quarter" idx="3"/>
          </p:nvPr>
        </p:nvSpPr>
        <p:spPr>
          <a:xfrm>
            <a:off x="14178747" y="29729186"/>
            <a:ext cx="14446270" cy="1707720"/>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30230157" y="29729186"/>
            <a:ext cx="9630847" cy="1707720"/>
          </a:xfrm>
          <a:prstGeom prst="rect">
            <a:avLst/>
          </a:prstGeom>
        </p:spPr>
        <p:txBody>
          <a:bodyPr vert="horz" lIns="91440" tIns="45720" rIns="91440" bIns="45720" rtlCol="0" anchor="ctr"/>
          <a:lstStyle>
            <a:lvl1pPr algn="r">
              <a:defRPr sz="5613">
                <a:solidFill>
                  <a:schemeClr val="tx1">
                    <a:tint val="75000"/>
                  </a:schemeClr>
                </a:solidFill>
              </a:defRPr>
            </a:lvl1pPr>
          </a:lstStyle>
          <a:p>
            <a:fld id="{DBCEC74A-0680-4CAD-BC66-DD10A53CF1D2}" type="slidenum">
              <a:rPr lang="it-IT" smtClean="0"/>
              <a:t>‹N›</a:t>
            </a:fld>
            <a:endParaRPr lang="it-IT"/>
          </a:p>
        </p:txBody>
      </p:sp>
    </p:spTree>
    <p:extLst>
      <p:ext uri="{BB962C8B-B14F-4D97-AF65-F5344CB8AC3E}">
        <p14:creationId xmlns:p14="http://schemas.microsoft.com/office/powerpoint/2010/main" val="1358115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276740" rtl="0" eaLnBrk="1" latinLnBrk="0" hangingPunct="1">
        <a:lnSpc>
          <a:spcPct val="90000"/>
        </a:lnSpc>
        <a:spcBef>
          <a:spcPct val="0"/>
        </a:spcBef>
        <a:buNone/>
        <a:defRPr sz="20579" kern="1200">
          <a:solidFill>
            <a:schemeClr val="tx1"/>
          </a:solidFill>
          <a:latin typeface="+mj-lt"/>
          <a:ea typeface="+mj-ea"/>
          <a:cs typeface="+mj-cs"/>
        </a:defRPr>
      </a:lvl1pPr>
    </p:titleStyle>
    <p:bodyStyle>
      <a:lvl1pPr marL="1069185" indent="-1069185" algn="l" defTabSz="4276740"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555" indent="-1069185" algn="l" defTabSz="4276740" rtl="0" eaLnBrk="1" latinLnBrk="0" hangingPunct="1">
        <a:lnSpc>
          <a:spcPct val="90000"/>
        </a:lnSpc>
        <a:spcBef>
          <a:spcPts val="2339"/>
        </a:spcBef>
        <a:buFont typeface="Arial" panose="020B0604020202020204" pitchFamily="34" charset="0"/>
        <a:buChar char="•"/>
        <a:defRPr sz="11225" kern="1200">
          <a:solidFill>
            <a:schemeClr val="tx1"/>
          </a:solidFill>
          <a:latin typeface="+mn-lt"/>
          <a:ea typeface="+mn-ea"/>
          <a:cs typeface="+mn-cs"/>
        </a:defRPr>
      </a:lvl2pPr>
      <a:lvl3pPr marL="5345925" indent="-1069185" algn="l" defTabSz="4276740" rtl="0" eaLnBrk="1" latinLnBrk="0" hangingPunct="1">
        <a:lnSpc>
          <a:spcPct val="90000"/>
        </a:lnSpc>
        <a:spcBef>
          <a:spcPts val="2339"/>
        </a:spcBef>
        <a:buFont typeface="Arial" panose="020B0604020202020204" pitchFamily="34" charset="0"/>
        <a:buChar char="•"/>
        <a:defRPr sz="9354" kern="1200">
          <a:solidFill>
            <a:schemeClr val="tx1"/>
          </a:solidFill>
          <a:latin typeface="+mn-lt"/>
          <a:ea typeface="+mn-ea"/>
          <a:cs typeface="+mn-cs"/>
        </a:defRPr>
      </a:lvl3pPr>
      <a:lvl4pPr marL="7484295"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266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03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740" rtl="0" eaLnBrk="1" latinLnBrk="0" hangingPunct="1">
        <a:defRPr sz="8419" kern="1200">
          <a:solidFill>
            <a:schemeClr val="tx1"/>
          </a:solidFill>
          <a:latin typeface="+mn-lt"/>
          <a:ea typeface="+mn-ea"/>
          <a:cs typeface="+mn-cs"/>
        </a:defRPr>
      </a:lvl1pPr>
      <a:lvl2pPr marL="2138370" algn="l" defTabSz="4276740" rtl="0" eaLnBrk="1" latinLnBrk="0" hangingPunct="1">
        <a:defRPr sz="8419" kern="1200">
          <a:solidFill>
            <a:schemeClr val="tx1"/>
          </a:solidFill>
          <a:latin typeface="+mn-lt"/>
          <a:ea typeface="+mn-ea"/>
          <a:cs typeface="+mn-cs"/>
        </a:defRPr>
      </a:lvl2pPr>
      <a:lvl3pPr marL="4276740" algn="l" defTabSz="4276740" rtl="0" eaLnBrk="1" latinLnBrk="0" hangingPunct="1">
        <a:defRPr sz="8419" kern="1200">
          <a:solidFill>
            <a:schemeClr val="tx1"/>
          </a:solidFill>
          <a:latin typeface="+mn-lt"/>
          <a:ea typeface="+mn-ea"/>
          <a:cs typeface="+mn-cs"/>
        </a:defRPr>
      </a:lvl3pPr>
      <a:lvl4pPr marL="6415110" algn="l" defTabSz="4276740" rtl="0" eaLnBrk="1" latinLnBrk="0" hangingPunct="1">
        <a:defRPr sz="8419" kern="1200">
          <a:solidFill>
            <a:schemeClr val="tx1"/>
          </a:solidFill>
          <a:latin typeface="+mn-lt"/>
          <a:ea typeface="+mn-ea"/>
          <a:cs typeface="+mn-cs"/>
        </a:defRPr>
      </a:lvl4pPr>
      <a:lvl5pPr marL="8553480" algn="l" defTabSz="4276740" rtl="0" eaLnBrk="1" latinLnBrk="0" hangingPunct="1">
        <a:defRPr sz="8419" kern="1200">
          <a:solidFill>
            <a:schemeClr val="tx1"/>
          </a:solidFill>
          <a:latin typeface="+mn-lt"/>
          <a:ea typeface="+mn-ea"/>
          <a:cs typeface="+mn-cs"/>
        </a:defRPr>
      </a:lvl5pPr>
      <a:lvl6pPr marL="10691851" algn="l" defTabSz="4276740" rtl="0" eaLnBrk="1" latinLnBrk="0" hangingPunct="1">
        <a:defRPr sz="8419" kern="1200">
          <a:solidFill>
            <a:schemeClr val="tx1"/>
          </a:solidFill>
          <a:latin typeface="+mn-lt"/>
          <a:ea typeface="+mn-ea"/>
          <a:cs typeface="+mn-cs"/>
        </a:defRPr>
      </a:lvl6pPr>
      <a:lvl7pPr marL="12830221" algn="l" defTabSz="4276740" rtl="0" eaLnBrk="1" latinLnBrk="0" hangingPunct="1">
        <a:defRPr sz="8419" kern="1200">
          <a:solidFill>
            <a:schemeClr val="tx1"/>
          </a:solidFill>
          <a:latin typeface="+mn-lt"/>
          <a:ea typeface="+mn-ea"/>
          <a:cs typeface="+mn-cs"/>
        </a:defRPr>
      </a:lvl7pPr>
      <a:lvl8pPr marL="14968591" algn="l" defTabSz="4276740" rtl="0" eaLnBrk="1" latinLnBrk="0" hangingPunct="1">
        <a:defRPr sz="8419" kern="1200">
          <a:solidFill>
            <a:schemeClr val="tx1"/>
          </a:solidFill>
          <a:latin typeface="+mn-lt"/>
          <a:ea typeface="+mn-ea"/>
          <a:cs typeface="+mn-cs"/>
        </a:defRPr>
      </a:lvl8pPr>
      <a:lvl9pPr marL="17106961" algn="l" defTabSz="4276740"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slideLayout" Target="../slideLayouts/slideLayout1.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m4a"/><Relationship Id="rId16" Type="http://schemas.openxmlformats.org/officeDocument/2006/relationships/image" Target="../media/image13.png"/><Relationship Id="rId20" Type="http://schemas.openxmlformats.org/officeDocument/2006/relationships/image" Target="../media/image17.jpg"/><Relationship Id="rId1" Type="http://schemas.microsoft.com/office/2007/relationships/media" Target="../media/media1.m4a"/><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 y="1"/>
            <a:ext cx="42803763" cy="4038346"/>
          </a:xfrm>
          <a:prstGeom prst="rect">
            <a:avLst/>
          </a:prstGeom>
          <a:solidFill>
            <a:srgbClr val="8E0000"/>
          </a:solidFill>
          <a:ln w="28575">
            <a:solidFill>
              <a:srgbClr val="8E0000"/>
            </a:solidFill>
            <a:miter lim="800000"/>
            <a:headEnd/>
            <a:tailEnd/>
          </a:ln>
        </p:spPr>
        <p:txBody>
          <a:bodyPr wrap="none" anchor="ctr"/>
          <a:lstStyle/>
          <a:p>
            <a:pPr algn="ctr" defTabSz="4937125"/>
            <a:r>
              <a:rPr lang="en-US" sz="7800" b="1" dirty="0">
                <a:solidFill>
                  <a:schemeClr val="bg1"/>
                </a:solidFill>
                <a:latin typeface="Candara" panose="020E0502030303020204" pitchFamily="34" charset="0"/>
              </a:rPr>
              <a:t>INFLAMMATION, IMMUNE ACTIVATION AND MICROBIAL TRANSLOCATION IN PERSONS LIVING</a:t>
            </a:r>
          </a:p>
          <a:p>
            <a:pPr algn="ctr" defTabSz="4937125"/>
            <a:r>
              <a:rPr lang="en-US" sz="7800" b="1" dirty="0">
                <a:solidFill>
                  <a:schemeClr val="bg1"/>
                </a:solidFill>
                <a:latin typeface="Candara" panose="020E0502030303020204" pitchFamily="34" charset="0"/>
              </a:rPr>
              <a:t> WITH FOUR-CLASS DRUG RESISTANT HIV: DATA FROM THE PRESTIGIO REGISTRY</a:t>
            </a:r>
          </a:p>
        </p:txBody>
      </p:sp>
      <p:sp>
        <p:nvSpPr>
          <p:cNvPr id="5" name="Text Box 4"/>
          <p:cNvSpPr txBox="1">
            <a:spLocks noChangeArrowheads="1"/>
          </p:cNvSpPr>
          <p:nvPr/>
        </p:nvSpPr>
        <p:spPr bwMode="auto">
          <a:xfrm>
            <a:off x="4462479" y="4185280"/>
            <a:ext cx="32411922" cy="3754874"/>
          </a:xfrm>
          <a:prstGeom prst="rect">
            <a:avLst/>
          </a:prstGeom>
          <a:noFill/>
          <a:ln w="12700">
            <a:noFill/>
            <a:miter lim="800000"/>
            <a:headEnd/>
            <a:tailEnd/>
          </a:ln>
        </p:spPr>
        <p:txBody>
          <a:bodyPr wrap="square">
            <a:spAutoFit/>
          </a:bodyPr>
          <a:lstStyle/>
          <a:p>
            <a:pPr defTabSz="4937125"/>
            <a:endParaRPr lang="it-IT" sz="1400" b="1" u="sng" dirty="0">
              <a:latin typeface="Calibri" pitchFamily="34" charset="0"/>
            </a:endParaRPr>
          </a:p>
          <a:p>
            <a:pPr algn="just"/>
            <a:r>
              <a:rPr lang="it-IT" sz="3600" b="1" u="sng" dirty="0">
                <a:latin typeface="Candara" panose="020E0502030303020204" pitchFamily="34" charset="0"/>
              </a:rPr>
              <a:t>V Spagnuolo</a:t>
            </a:r>
            <a:r>
              <a:rPr lang="it-IT" sz="3600" b="1" u="sng" baseline="30000" dirty="0">
                <a:latin typeface="Candara" panose="020E0502030303020204" pitchFamily="34" charset="0"/>
              </a:rPr>
              <a:t>1,2</a:t>
            </a:r>
            <a:r>
              <a:rPr lang="it-IT" sz="3600" b="1" dirty="0">
                <a:latin typeface="Candara" panose="020E0502030303020204" pitchFamily="34" charset="0"/>
              </a:rPr>
              <a:t>, T Clemente</a:t>
            </a:r>
            <a:r>
              <a:rPr lang="it-IT" sz="3600" b="1" baseline="30000" dirty="0">
                <a:latin typeface="Candara" panose="020E0502030303020204" pitchFamily="34" charset="0"/>
              </a:rPr>
              <a:t>1</a:t>
            </a:r>
            <a:r>
              <a:rPr lang="it-IT" sz="3600" b="1" dirty="0">
                <a:latin typeface="Candara" panose="020E0502030303020204" pitchFamily="34" charset="0"/>
              </a:rPr>
              <a:t>, R Caccia</a:t>
            </a:r>
            <a:r>
              <a:rPr lang="it-IT" sz="3600" b="1" baseline="30000" dirty="0">
                <a:latin typeface="Candara" panose="020E0502030303020204" pitchFamily="34" charset="0"/>
              </a:rPr>
              <a:t>2</a:t>
            </a:r>
            <a:r>
              <a:rPr lang="it-IT" sz="3600" b="1" dirty="0">
                <a:latin typeface="Candara" panose="020E0502030303020204" pitchFamily="34" charset="0"/>
              </a:rPr>
              <a:t>, L Galli</a:t>
            </a:r>
            <a:r>
              <a:rPr lang="it-IT" sz="3600" b="1" baseline="30000" dirty="0">
                <a:latin typeface="Candara" panose="020E0502030303020204" pitchFamily="34" charset="0"/>
              </a:rPr>
              <a:t>2</a:t>
            </a:r>
            <a:r>
              <a:rPr lang="it-IT" sz="3600" b="1" dirty="0">
                <a:latin typeface="Candara" panose="020E0502030303020204" pitchFamily="34" charset="0"/>
              </a:rPr>
              <a:t>, A Poli</a:t>
            </a:r>
            <a:r>
              <a:rPr lang="it-IT" sz="3600" b="1" baseline="30000" dirty="0">
                <a:latin typeface="Candara" panose="020E0502030303020204" pitchFamily="34" charset="0"/>
              </a:rPr>
              <a:t>2</a:t>
            </a:r>
            <a:r>
              <a:rPr lang="it-IT" sz="3600" b="1" dirty="0">
                <a:latin typeface="Candara" panose="020E0502030303020204" pitchFamily="34" charset="0"/>
              </a:rPr>
              <a:t>, G Sterrantino</a:t>
            </a:r>
            <a:r>
              <a:rPr lang="it-IT" sz="3600" b="1" baseline="30000" dirty="0">
                <a:latin typeface="Candara" panose="020E0502030303020204" pitchFamily="34" charset="0"/>
              </a:rPr>
              <a:t>3</a:t>
            </a:r>
            <a:r>
              <a:rPr lang="it-IT" sz="3600" b="1" dirty="0">
                <a:latin typeface="Candara" panose="020E0502030303020204" pitchFamily="34" charset="0"/>
              </a:rPr>
              <a:t>, R Gagliardini</a:t>
            </a:r>
            <a:r>
              <a:rPr lang="it-IT" sz="3600" b="1" baseline="30000" dirty="0">
                <a:latin typeface="Candara" panose="020E0502030303020204" pitchFamily="34" charset="0"/>
              </a:rPr>
              <a:t>4</a:t>
            </a:r>
            <a:r>
              <a:rPr lang="it-IT" sz="3600" b="1" dirty="0">
                <a:latin typeface="Candara" panose="020E0502030303020204" pitchFamily="34" charset="0"/>
              </a:rPr>
              <a:t>, B Rossetti</a:t>
            </a:r>
            <a:r>
              <a:rPr lang="it-IT" sz="3600" b="1" baseline="30000" dirty="0">
                <a:latin typeface="Candara" panose="020E0502030303020204" pitchFamily="34" charset="0"/>
              </a:rPr>
              <a:t>5</a:t>
            </a:r>
            <a:r>
              <a:rPr lang="it-IT" sz="3600" b="1" dirty="0">
                <a:latin typeface="Candara" panose="020E0502030303020204" pitchFamily="34" charset="0"/>
              </a:rPr>
              <a:t>, S Rusconi</a:t>
            </a:r>
            <a:r>
              <a:rPr lang="it-IT" sz="3600" b="1" baseline="30000" dirty="0">
                <a:latin typeface="Candara" panose="020E0502030303020204" pitchFamily="34" charset="0"/>
              </a:rPr>
              <a:t>6</a:t>
            </a:r>
            <a:r>
              <a:rPr lang="it-IT" sz="3600" b="1" dirty="0">
                <a:latin typeface="Candara" panose="020E0502030303020204" pitchFamily="34" charset="0"/>
              </a:rPr>
              <a:t>, MM Santoro</a:t>
            </a:r>
            <a:r>
              <a:rPr lang="it-IT" sz="3600" b="1" baseline="30000" dirty="0">
                <a:latin typeface="Candara" panose="020E0502030303020204" pitchFamily="34" charset="0"/>
              </a:rPr>
              <a:t>7</a:t>
            </a:r>
            <a:r>
              <a:rPr lang="it-IT" sz="3600" b="1" dirty="0">
                <a:latin typeface="Candara" panose="020E0502030303020204" pitchFamily="34" charset="0"/>
              </a:rPr>
              <a:t>, M Zazzi</a:t>
            </a:r>
            <a:r>
              <a:rPr lang="it-IT" sz="3600" b="1" baseline="30000" dirty="0">
                <a:latin typeface="Candara" panose="020E0502030303020204" pitchFamily="34" charset="0"/>
              </a:rPr>
              <a:t>8</a:t>
            </a:r>
            <a:r>
              <a:rPr lang="it-IT" sz="3600" b="1" dirty="0">
                <a:latin typeface="Candara" panose="020E0502030303020204" pitchFamily="34" charset="0"/>
              </a:rPr>
              <a:t>, P Cinque</a:t>
            </a:r>
            <a:r>
              <a:rPr lang="it-IT" sz="3600" b="1" baseline="30000" dirty="0">
                <a:latin typeface="Candara" panose="020E0502030303020204" pitchFamily="34" charset="0"/>
              </a:rPr>
              <a:t>2</a:t>
            </a:r>
            <a:r>
              <a:rPr lang="it-IT" sz="3600" b="1" dirty="0">
                <a:latin typeface="Candara" panose="020E0502030303020204" pitchFamily="34" charset="0"/>
              </a:rPr>
              <a:t>, A Castagna</a:t>
            </a:r>
            <a:r>
              <a:rPr lang="it-IT" sz="3600" b="1" baseline="30000" dirty="0">
                <a:latin typeface="Candara" panose="020E0502030303020204" pitchFamily="34" charset="0"/>
              </a:rPr>
              <a:t>1,2</a:t>
            </a:r>
            <a:r>
              <a:rPr lang="it-IT" sz="3600" b="1" dirty="0">
                <a:latin typeface="Candara" panose="020E0502030303020204" pitchFamily="34" charset="0"/>
              </a:rPr>
              <a:t>,                      on </a:t>
            </a:r>
            <a:r>
              <a:rPr lang="it-IT" sz="3600" b="1" dirty="0" err="1">
                <a:latin typeface="Candara" panose="020E0502030303020204" pitchFamily="34" charset="0"/>
              </a:rPr>
              <a:t>behalf</a:t>
            </a:r>
            <a:r>
              <a:rPr lang="it-IT" sz="3600" b="1" dirty="0">
                <a:latin typeface="Candara" panose="020E0502030303020204" pitchFamily="34" charset="0"/>
              </a:rPr>
              <a:t> of the PRESTIGIO </a:t>
            </a:r>
            <a:r>
              <a:rPr lang="it-IT" sz="3600" b="1" dirty="0" err="1">
                <a:latin typeface="Candara" panose="020E0502030303020204" pitchFamily="34" charset="0"/>
              </a:rPr>
              <a:t>Study</a:t>
            </a:r>
            <a:r>
              <a:rPr lang="it-IT" sz="3600" b="1" dirty="0">
                <a:latin typeface="Candara" panose="020E0502030303020204" pitchFamily="34" charset="0"/>
              </a:rPr>
              <a:t> Group </a:t>
            </a:r>
          </a:p>
          <a:p>
            <a:pPr algn="just"/>
            <a:endParaRPr lang="it-IT" sz="1600" b="1" dirty="0">
              <a:latin typeface="Candara" panose="020E0502030303020204" pitchFamily="34" charset="0"/>
            </a:endParaRPr>
          </a:p>
          <a:p>
            <a:pPr algn="just"/>
            <a:r>
              <a:rPr lang="en-US" sz="3100" dirty="0">
                <a:latin typeface="Candara" panose="020E0502030303020204" pitchFamily="34" charset="0"/>
              </a:rPr>
              <a:t>1. Faculty of Medicine and Surgery, Vita-Salute San Raffaele University, Milan</a:t>
            </a:r>
            <a:r>
              <a:rPr lang="it-IT" sz="3100" dirty="0">
                <a:latin typeface="Candara" panose="020E0502030303020204" pitchFamily="34" charset="0"/>
              </a:rPr>
              <a:t>; </a:t>
            </a:r>
            <a:r>
              <a:rPr lang="en-US" sz="3100" dirty="0">
                <a:latin typeface="Candara" panose="020E0502030303020204" pitchFamily="34" charset="0"/>
              </a:rPr>
              <a:t>2. Infectious Diseases Unit, IRCCS San Raffaele Scientific Institute, Milan</a:t>
            </a:r>
            <a:r>
              <a:rPr lang="it-IT" sz="3100" dirty="0">
                <a:latin typeface="Candara" panose="020E0502030303020204" pitchFamily="34" charset="0"/>
              </a:rPr>
              <a:t>; </a:t>
            </a:r>
            <a:r>
              <a:rPr lang="en-US" sz="3100" dirty="0">
                <a:latin typeface="Candara" panose="020E0502030303020204" pitchFamily="34" charset="0"/>
              </a:rPr>
              <a:t>3. Department of Experimental and Clinical Medicine, University of Florence, Florence, Italy</a:t>
            </a:r>
            <a:r>
              <a:rPr lang="it-IT" sz="3100" dirty="0">
                <a:latin typeface="Candara" panose="020E0502030303020204" pitchFamily="34" charset="0"/>
              </a:rPr>
              <a:t>; </a:t>
            </a:r>
            <a:r>
              <a:rPr lang="en-US" sz="3100" dirty="0">
                <a:latin typeface="Candara" panose="020E0502030303020204" pitchFamily="34" charset="0"/>
              </a:rPr>
              <a:t>4. National Institute for Infectious Diseases L. </a:t>
            </a:r>
            <a:r>
              <a:rPr lang="en-US" sz="3100" dirty="0" err="1">
                <a:latin typeface="Candara" panose="020E0502030303020204" pitchFamily="34" charset="0"/>
              </a:rPr>
              <a:t>Spallanzani</a:t>
            </a:r>
            <a:r>
              <a:rPr lang="en-US" sz="3100" dirty="0">
                <a:latin typeface="Candara" panose="020E0502030303020204" pitchFamily="34" charset="0"/>
              </a:rPr>
              <a:t>, IRCCS, Rome, Italy</a:t>
            </a:r>
            <a:r>
              <a:rPr lang="it-IT" sz="3100" dirty="0">
                <a:latin typeface="Candara" panose="020E0502030303020204" pitchFamily="34" charset="0"/>
              </a:rPr>
              <a:t>; 5. </a:t>
            </a:r>
            <a:r>
              <a:rPr lang="it-IT" sz="3100" dirty="0" err="1">
                <a:latin typeface="Candara" panose="020E0502030303020204" pitchFamily="34" charset="0"/>
              </a:rPr>
              <a:t>Infectious</a:t>
            </a:r>
            <a:r>
              <a:rPr lang="it-IT" sz="3100" dirty="0">
                <a:latin typeface="Candara" panose="020E0502030303020204" pitchFamily="34" charset="0"/>
              </a:rPr>
              <a:t> </a:t>
            </a:r>
            <a:r>
              <a:rPr lang="it-IT" sz="3100" dirty="0" err="1">
                <a:latin typeface="Candara" panose="020E0502030303020204" pitchFamily="34" charset="0"/>
              </a:rPr>
              <a:t>Diseases</a:t>
            </a:r>
            <a:r>
              <a:rPr lang="it-IT" sz="3100" dirty="0">
                <a:latin typeface="Candara" panose="020E0502030303020204" pitchFamily="34" charset="0"/>
              </a:rPr>
              <a:t> Unit, Azienda Ospedaliero-Universitaria Senese, Siena, </a:t>
            </a:r>
            <a:r>
              <a:rPr lang="it-IT" sz="3100" dirty="0" err="1">
                <a:latin typeface="Candara" panose="020E0502030303020204" pitchFamily="34" charset="0"/>
              </a:rPr>
              <a:t>Italy</a:t>
            </a:r>
            <a:r>
              <a:rPr lang="it-IT" sz="3100" dirty="0">
                <a:latin typeface="Candara" panose="020E0502030303020204" pitchFamily="34" charset="0"/>
              </a:rPr>
              <a:t>; </a:t>
            </a:r>
            <a:r>
              <a:rPr lang="en-US" sz="3100" dirty="0">
                <a:latin typeface="Candara" panose="020E0502030303020204" pitchFamily="34" charset="0"/>
              </a:rPr>
              <a:t>6. Infectious Diseases Unit, DIBIC Luigi Sacco, University of Milan, Milano, Italy</a:t>
            </a:r>
            <a:r>
              <a:rPr lang="it-IT" sz="3100" dirty="0">
                <a:latin typeface="Candara" panose="020E0502030303020204" pitchFamily="34" charset="0"/>
              </a:rPr>
              <a:t>; </a:t>
            </a:r>
            <a:r>
              <a:rPr lang="en-US" sz="3100" dirty="0">
                <a:latin typeface="Candara" panose="020E0502030303020204" pitchFamily="34" charset="0"/>
              </a:rPr>
              <a:t>7. Department of Experimental Medicine, University of Rome "Tor </a:t>
            </a:r>
            <a:r>
              <a:rPr lang="en-US" sz="3100" dirty="0" err="1">
                <a:latin typeface="Candara" panose="020E0502030303020204" pitchFamily="34" charset="0"/>
              </a:rPr>
              <a:t>Vergata</a:t>
            </a:r>
            <a:r>
              <a:rPr lang="en-US" sz="3100" dirty="0">
                <a:latin typeface="Candara" panose="020E0502030303020204" pitchFamily="34" charset="0"/>
              </a:rPr>
              <a:t>", Rome, Italy</a:t>
            </a:r>
            <a:r>
              <a:rPr lang="it-IT" sz="3100" dirty="0">
                <a:latin typeface="Candara" panose="020E0502030303020204" pitchFamily="34" charset="0"/>
              </a:rPr>
              <a:t>; </a:t>
            </a:r>
            <a:r>
              <a:rPr lang="en-US" sz="3100" dirty="0">
                <a:latin typeface="Candara" panose="020E0502030303020204" pitchFamily="34" charset="0"/>
              </a:rPr>
              <a:t>8. Department of Medical Biotechnology, University of Siena, Siena, Italy</a:t>
            </a:r>
            <a:endParaRPr lang="it-IT" sz="3100" b="1" baseline="30000" dirty="0">
              <a:latin typeface="Candara" panose="020E0502030303020204" pitchFamily="34" charset="0"/>
            </a:endParaRPr>
          </a:p>
          <a:p>
            <a:pPr algn="just" defTabSz="4937125"/>
            <a:endParaRPr lang="it-IT" sz="1200" dirty="0">
              <a:latin typeface="Candara" panose="020E0502030303020204" pitchFamily="34" charset="0"/>
            </a:endParaRPr>
          </a:p>
        </p:txBody>
      </p:sp>
      <p:sp>
        <p:nvSpPr>
          <p:cNvPr id="6" name="Text Box 10"/>
          <p:cNvSpPr txBox="1">
            <a:spLocks noChangeArrowheads="1"/>
          </p:cNvSpPr>
          <p:nvPr/>
        </p:nvSpPr>
        <p:spPr bwMode="auto">
          <a:xfrm>
            <a:off x="37321470" y="4287408"/>
            <a:ext cx="5258755" cy="3539430"/>
          </a:xfrm>
          <a:prstGeom prst="rect">
            <a:avLst/>
          </a:prstGeom>
          <a:solidFill>
            <a:srgbClr val="0070C0"/>
          </a:solidFill>
          <a:ln w="28575">
            <a:solidFill>
              <a:srgbClr val="0070C0"/>
            </a:solidFill>
            <a:miter lim="800000"/>
            <a:headEnd/>
            <a:tailEnd/>
          </a:ln>
        </p:spPr>
        <p:txBody>
          <a:bodyPr wrap="square">
            <a:spAutoFit/>
          </a:bodyPr>
          <a:lstStyle/>
          <a:p>
            <a:pPr defTabSz="4937125">
              <a:lnSpc>
                <a:spcPct val="150000"/>
              </a:lnSpc>
              <a:spcBef>
                <a:spcPct val="50000"/>
              </a:spcBef>
            </a:pPr>
            <a:r>
              <a:rPr lang="it-IT" sz="2800" b="1" i="1" u="sng" dirty="0" err="1">
                <a:solidFill>
                  <a:schemeClr val="bg1"/>
                </a:solidFill>
                <a:latin typeface="Calibri" pitchFamily="34" charset="0"/>
              </a:rPr>
              <a:t>Contact</a:t>
            </a:r>
            <a:r>
              <a:rPr lang="it-IT" sz="2800" b="1" i="1" u="sng" dirty="0">
                <a:solidFill>
                  <a:schemeClr val="bg1"/>
                </a:solidFill>
                <a:latin typeface="Calibri" pitchFamily="34" charset="0"/>
              </a:rPr>
              <a:t> </a:t>
            </a:r>
            <a:r>
              <a:rPr lang="it-IT" sz="2800" b="1" i="1" u="sng" dirty="0" err="1">
                <a:solidFill>
                  <a:schemeClr val="bg1"/>
                </a:solidFill>
                <a:latin typeface="Calibri" pitchFamily="34" charset="0"/>
              </a:rPr>
              <a:t>Informations</a:t>
            </a:r>
            <a:r>
              <a:rPr lang="it-IT" sz="2800" b="1" i="1" u="sng" dirty="0">
                <a:solidFill>
                  <a:schemeClr val="bg1"/>
                </a:solidFill>
                <a:latin typeface="Calibri" pitchFamily="34" charset="0"/>
              </a:rPr>
              <a:t>:</a:t>
            </a:r>
          </a:p>
          <a:p>
            <a:pPr algn="just" defTabSz="4937125">
              <a:spcBef>
                <a:spcPct val="50000"/>
              </a:spcBef>
            </a:pPr>
            <a:r>
              <a:rPr lang="it-IT" sz="2800" b="1" dirty="0">
                <a:solidFill>
                  <a:schemeClr val="bg1"/>
                </a:solidFill>
                <a:latin typeface="Calibri" pitchFamily="34" charset="0"/>
              </a:rPr>
              <a:t>Vincenzo </a:t>
            </a:r>
            <a:r>
              <a:rPr lang="it-IT" sz="2800" b="1" dirty="0" err="1">
                <a:solidFill>
                  <a:schemeClr val="bg1"/>
                </a:solidFill>
                <a:latin typeface="Calibri" pitchFamily="34" charset="0"/>
              </a:rPr>
              <a:t>Spagnuolo</a:t>
            </a:r>
            <a:r>
              <a:rPr lang="it-IT" sz="2800" b="1" dirty="0">
                <a:solidFill>
                  <a:schemeClr val="bg1"/>
                </a:solidFill>
                <a:latin typeface="Calibri" pitchFamily="34" charset="0"/>
              </a:rPr>
              <a:t> MD</a:t>
            </a:r>
          </a:p>
          <a:p>
            <a:pPr algn="just" defTabSz="4937125"/>
            <a:r>
              <a:rPr lang="en-US" sz="2800" b="1" dirty="0">
                <a:solidFill>
                  <a:schemeClr val="bg1"/>
                </a:solidFill>
                <a:latin typeface="Calibri" pitchFamily="34" charset="0"/>
              </a:rPr>
              <a:t>Infectious Diseases Unit,</a:t>
            </a:r>
          </a:p>
          <a:p>
            <a:pPr algn="just" defTabSz="4937125"/>
            <a:r>
              <a:rPr lang="en-US" sz="2800" b="1" dirty="0">
                <a:solidFill>
                  <a:schemeClr val="bg1"/>
                </a:solidFill>
                <a:latin typeface="Calibri" pitchFamily="34" charset="0"/>
              </a:rPr>
              <a:t>IRCCS San Raffaele Scientific Institute, Milan, Italy</a:t>
            </a:r>
          </a:p>
          <a:p>
            <a:pPr algn="just" defTabSz="4937125"/>
            <a:r>
              <a:rPr lang="en-US" sz="2800" b="1" dirty="0">
                <a:solidFill>
                  <a:schemeClr val="bg1"/>
                </a:solidFill>
                <a:latin typeface="Calibri" pitchFamily="34" charset="0"/>
              </a:rPr>
              <a:t>Phone; +390226437907</a:t>
            </a:r>
          </a:p>
          <a:p>
            <a:pPr algn="just" defTabSz="4937125"/>
            <a:r>
              <a:rPr lang="en-US" sz="2800" b="1" dirty="0" err="1">
                <a:solidFill>
                  <a:schemeClr val="bg1"/>
                </a:solidFill>
                <a:latin typeface="Calibri" pitchFamily="34" charset="0"/>
              </a:rPr>
              <a:t>e.mail</a:t>
            </a:r>
            <a:r>
              <a:rPr lang="en-US" sz="2800" b="1" dirty="0">
                <a:solidFill>
                  <a:schemeClr val="bg1"/>
                </a:solidFill>
                <a:latin typeface="Calibri" pitchFamily="34" charset="0"/>
              </a:rPr>
              <a:t>: spagnuolo.vincenzo@hsr.it</a:t>
            </a:r>
            <a:endParaRPr lang="it-IT" sz="2800" b="1" dirty="0">
              <a:solidFill>
                <a:schemeClr val="bg1"/>
              </a:solidFill>
              <a:latin typeface="Calibri" pitchFamily="34" charset="0"/>
            </a:endParaRPr>
          </a:p>
        </p:txBody>
      </p:sp>
      <p:sp>
        <p:nvSpPr>
          <p:cNvPr id="13" name="Rettangolo 12"/>
          <p:cNvSpPr/>
          <p:nvPr/>
        </p:nvSpPr>
        <p:spPr>
          <a:xfrm>
            <a:off x="-513054" y="7116307"/>
            <a:ext cx="5112568" cy="707886"/>
          </a:xfrm>
          <a:prstGeom prst="rect">
            <a:avLst/>
          </a:prstGeom>
        </p:spPr>
        <p:txBody>
          <a:bodyPr wrap="square">
            <a:spAutoFit/>
          </a:bodyPr>
          <a:lstStyle/>
          <a:p>
            <a:pPr algn="ctr"/>
            <a:r>
              <a:rPr lang="en-US" sz="4000" b="1" dirty="0">
                <a:latin typeface="Candara" panose="020E0502030303020204" pitchFamily="34" charset="0"/>
              </a:rPr>
              <a:t>July 6-10, 2020</a:t>
            </a:r>
          </a:p>
        </p:txBody>
      </p:sp>
      <p:sp>
        <p:nvSpPr>
          <p:cNvPr id="2" name="AutoShape 2" descr="AIDS 2020 Virt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p:cNvPicPr>
            <a:picLocks noChangeAspect="1"/>
          </p:cNvPicPr>
          <p:nvPr/>
        </p:nvPicPr>
        <p:blipFill>
          <a:blip r:embed="rId4"/>
          <a:stretch>
            <a:fillRect/>
          </a:stretch>
        </p:blipFill>
        <p:spPr>
          <a:xfrm>
            <a:off x="335547" y="5033398"/>
            <a:ext cx="3679862" cy="2151400"/>
          </a:xfrm>
          <a:prstGeom prst="rect">
            <a:avLst/>
          </a:prstGeom>
        </p:spPr>
      </p:pic>
      <p:sp>
        <p:nvSpPr>
          <p:cNvPr id="14" name="Rettangolo 13"/>
          <p:cNvSpPr/>
          <p:nvPr/>
        </p:nvSpPr>
        <p:spPr>
          <a:xfrm>
            <a:off x="669296" y="4106683"/>
            <a:ext cx="2747868" cy="923330"/>
          </a:xfrm>
          <a:prstGeom prst="rect">
            <a:avLst/>
          </a:prstGeom>
        </p:spPr>
        <p:txBody>
          <a:bodyPr wrap="none">
            <a:spAutoFit/>
          </a:bodyPr>
          <a:lstStyle/>
          <a:p>
            <a:r>
              <a:rPr lang="it-IT" sz="5400" b="1" dirty="0">
                <a:solidFill>
                  <a:srgbClr val="323130"/>
                </a:solidFill>
                <a:latin typeface="Candara" panose="020E0502030303020204" pitchFamily="34" charset="0"/>
              </a:rPr>
              <a:t>PEB0250</a:t>
            </a:r>
            <a:endParaRPr lang="it-IT" sz="5400" dirty="0">
              <a:latin typeface="Candara" panose="020E0502030303020204" pitchFamily="34" charset="0"/>
            </a:endParaRPr>
          </a:p>
        </p:txBody>
      </p:sp>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27513" y="2640105"/>
            <a:ext cx="1314698" cy="1314698"/>
          </a:xfrm>
          <a:prstGeom prst="rect">
            <a:avLst/>
          </a:prstGeom>
        </p:spPr>
      </p:pic>
      <p:pic>
        <p:nvPicPr>
          <p:cNvPr id="16" name="Picture 2" descr="https://attachments.office.net/owa/spagnuolo.vincenzo%40hsr.it/service.svc/s/GetFileAttachment?id=AAMkAGY5YTNjMzcwLWVmMTUtNDc1Zi1iNTQzLWQwNDdhN2Q4MjgwYwBGAAAAAAD8g1yrpXtwTZpxD6lEFXvvBwAAld49WEsjQowuynIckDvVAAABRNW1AAD9x8EWqFQdRbNW3ifd%2FVCOAAO6n4sEAAABEgAQAD3PdVkqztxGjq%2FGYA0rzz4%3D&amp;X-OWA-CANARY=kgY-u_W9C0e3opS7dK86zaDtrCom6NYYNRbtxDVw5uEkeHa6dBV4R5IEvtb80gqWxiIqLqNDN_o.&amp;token=eyJhbGciOiJSUzI1NiIsImtpZCI6IjA2MDBGOUY2NzQ2MjA3MzdFNzM0MDRFMjg3QzQ1QTgxOENCN0NFQjgiLCJ4NXQiOiJCZ0Q1OW5SaUJ6Zm5OQVRpaDhSYWdZeTN6cmciLCJ0eXAiOiJKV1QifQ.eyJpbl9jb3JwIjoidHJ1ZSIsInZlciI6IkV4Y2hhbmdlLkNhbGxiYWNrLlYxIiwiYXBwY3R4c2VuZGVyIjoiT3dhRG93bmxvYWRANDkxOTcwY2MtNWI5YS00NDI3LWJhNmYtM2U3YTc2NmQ5NzBhIiwiYXBwY3R4Ijoie1wibXNleGNocHJvdFwiOlwib3dhXCIsXCJwcmltYXJ5c2lkXCI6XCJTLTEtNS0yMS0zODkyMzQxMjA2LTM4NzM4ODI0MDYtNDkwODAyODg1LTc4MjE5NzZcIixcInB1aWRcIjpcIjExNTM5NzcwMjUyNTM4MDY0MjBcIixcIm9pZFwiOlwiMzVkOGRmMmQtODkyZC00NTg4LWJiZjQtY2FmZjdkOTk1MDkwXCIsXCJzY29wZVwiOlwiT3dhRG93bmxvYWRcIn0iLCJuYmYiOjE1NTk1Njc4ODMsImV4cCI6MTU1OTU2ODQ4MywiaXNzIjoiMDAwMDAwMDItMDAwMC0wZmYxLWNlMDAtMDAwMDAwMDAwMDAwQDQ5MTk3MGNjLTViOWEtNDQyNy1iYTZmLTNlN2E3NjZkOTcwYSIsImF1ZCI6IjAwMDAwMDAyLTAwMDAtMGZmMS1jZTAwLTAwMDAwMDAwMDAwMC9hdHRhY2htZW50cy5vZmZpY2UubmV0QDQ5MTk3MGNjLTViOWEtNDQyNy1iYTZmLTNlN2E3NjZkOTcwYSJ9.EmIdMBuDpP90y3eoMIuNXbjvlxMTFay8f_-tLsCeCDDn4a34mR-3UNm5VbnZBdMU3brJ1icR4qcbpcMpdnf5n86VDlxBRUFU5njrE7RkQ98PKllK-v-fCZG8ipDPybOQ1HPoXvDZpfvaYDM9gLe83Trnqj8wnp0BGQNN1QbjXCkjINmTbzjseErvyc_8lugy2az-J-jhNpHhEPyzIJ_jRJrw6q1Zo5eCJEGX-EIftlhz2VSECmxIuwJd46dCkdIPzT-yu3hl1ebPlUo2l_rquUYf_s5NmWfRrB29Qcqjc9wPnXq0pMPEQ1W_c0kMDMVM5jtQBuXIt4fBS_bz2lRHww&amp;owa=outlook.office365.com&amp;isImagePreview=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6096" y="3120814"/>
            <a:ext cx="1876078" cy="833989"/>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descr="Schermata 2020-06-16 alle 13.39.01.png"/>
          <p:cNvPicPr>
            <a:picLocks/>
          </p:cNvPicPr>
          <p:nvPr/>
        </p:nvPicPr>
        <p:blipFill>
          <a:blip r:embed="rId7">
            <a:extLst>
              <a:ext uri="{28A0092B-C50C-407E-A947-70E740481C1C}">
                <a14:useLocalDpi xmlns:a14="http://schemas.microsoft.com/office/drawing/2010/main" val="0"/>
              </a:ext>
            </a:extLst>
          </a:blip>
          <a:stretch>
            <a:fillRect/>
          </a:stretch>
        </p:blipFill>
        <p:spPr>
          <a:xfrm>
            <a:off x="1297552" y="2496256"/>
            <a:ext cx="1755852" cy="1505455"/>
          </a:xfrm>
          <a:prstGeom prst="rect">
            <a:avLst/>
          </a:prstGeom>
        </p:spPr>
      </p:pic>
      <p:sp>
        <p:nvSpPr>
          <p:cNvPr id="18" name="CasellaDiTesto 52"/>
          <p:cNvSpPr txBox="1">
            <a:spLocks noChangeArrowheads="1"/>
          </p:cNvSpPr>
          <p:nvPr/>
        </p:nvSpPr>
        <p:spPr bwMode="auto">
          <a:xfrm>
            <a:off x="209518" y="12169558"/>
            <a:ext cx="13228794" cy="7940635"/>
          </a:xfrm>
          <a:prstGeom prst="rect">
            <a:avLst/>
          </a:prstGeom>
          <a:noFill/>
          <a:ln w="9525">
            <a:noFill/>
            <a:miter lim="800000"/>
            <a:headEnd/>
            <a:tailEnd/>
          </a:ln>
        </p:spPr>
        <p:txBody>
          <a:bodyPr wrap="square">
            <a:spAutoFit/>
          </a:bodyPr>
          <a:lstStyle/>
          <a:p>
            <a:pPr algn="just"/>
            <a:r>
              <a:rPr lang="en-US" sz="2900" dirty="0">
                <a:latin typeface="Candara" panose="020E0502030303020204" pitchFamily="34" charset="0"/>
              </a:rPr>
              <a:t>Cross-sectional study on three different groups of PLWH on antiretroviral therapy (ART): </a:t>
            </a:r>
            <a:endParaRPr lang="it-IT" sz="2900" dirty="0">
              <a:latin typeface="Candara" panose="020E0502030303020204" pitchFamily="34" charset="0"/>
            </a:endParaRPr>
          </a:p>
          <a:p>
            <a:pPr algn="just"/>
            <a:r>
              <a:rPr lang="en-US" sz="2900" dirty="0">
                <a:latin typeface="Candara" panose="020E0502030303020204" pitchFamily="34" charset="0"/>
              </a:rPr>
              <a:t>-4DCR (defined as </a:t>
            </a:r>
            <a:r>
              <a:rPr lang="en-US" sz="2900" dirty="0" err="1">
                <a:latin typeface="Candara" panose="020E0502030303020204" pitchFamily="34" charset="0"/>
              </a:rPr>
              <a:t>harbouring</a:t>
            </a:r>
            <a:r>
              <a:rPr lang="en-US" sz="2900" dirty="0">
                <a:latin typeface="Candara" panose="020E0502030303020204" pitchFamily="34" charset="0"/>
              </a:rPr>
              <a:t> a four-class drug resistant virus (NRTI, NNRTI, PI, INSTI)) with HIV-1 RNA ≥ 50 copies/mL (group-1; n=30);</a:t>
            </a:r>
            <a:endParaRPr lang="it-IT" sz="2900" dirty="0">
              <a:latin typeface="Candara" panose="020E0502030303020204" pitchFamily="34" charset="0"/>
            </a:endParaRPr>
          </a:p>
          <a:p>
            <a:pPr algn="just"/>
            <a:r>
              <a:rPr lang="en-US" sz="2900" dirty="0">
                <a:latin typeface="Candara" panose="020E0502030303020204" pitchFamily="34" charset="0"/>
              </a:rPr>
              <a:t>-4DCR with HIV-RNA &lt; 50 copies/mL (group-2; n=30);</a:t>
            </a:r>
            <a:endParaRPr lang="it-IT" sz="2900" dirty="0">
              <a:latin typeface="Candara" panose="020E0502030303020204" pitchFamily="34" charset="0"/>
            </a:endParaRPr>
          </a:p>
          <a:p>
            <a:pPr algn="just"/>
            <a:r>
              <a:rPr lang="en-US" sz="2900" dirty="0">
                <a:latin typeface="Candara" panose="020E0502030303020204" pitchFamily="34" charset="0"/>
              </a:rPr>
              <a:t>- non-4DCR with HIV-RNA &lt; 50 copies/mL (group-3; n=20).</a:t>
            </a:r>
            <a:endParaRPr lang="it-IT" sz="2900" dirty="0">
              <a:latin typeface="Candara" panose="020E0502030303020204" pitchFamily="34" charset="0"/>
            </a:endParaRPr>
          </a:p>
          <a:p>
            <a:pPr algn="just"/>
            <a:r>
              <a:rPr lang="en-US" sz="2900" dirty="0">
                <a:latin typeface="Candara" panose="020E0502030303020204" pitchFamily="34" charset="0"/>
              </a:rPr>
              <a:t>Groups were matched by age (±5 years), sex, smoking habit.</a:t>
            </a:r>
            <a:endParaRPr lang="it-IT" sz="2900" dirty="0">
              <a:latin typeface="Candara" panose="020E0502030303020204" pitchFamily="34" charset="0"/>
            </a:endParaRPr>
          </a:p>
          <a:p>
            <a:pPr algn="just"/>
            <a:r>
              <a:rPr lang="en-US" sz="2900" dirty="0">
                <a:latin typeface="Candara" panose="020E0502030303020204" pitchFamily="34" charset="0"/>
              </a:rPr>
              <a:t>Markers of inflammation (hs-CRP, IL-6, TNF-alpha, d-dimer), immune activation (sCD163 and CXCL13) and microbial translocation (sCD14, endotoxin core IgG (</a:t>
            </a:r>
            <a:r>
              <a:rPr lang="en-US" sz="2900" dirty="0" err="1">
                <a:latin typeface="Candara" panose="020E0502030303020204" pitchFamily="34" charset="0"/>
              </a:rPr>
              <a:t>EndoCAb</a:t>
            </a:r>
            <a:r>
              <a:rPr lang="en-US" sz="2900" dirty="0">
                <a:latin typeface="Candara" panose="020E0502030303020204" pitchFamily="34" charset="0"/>
              </a:rPr>
              <a:t> IgG) and 1-3-β-D-glucan (BDG)) were measured using specific ELISA kits. An inflammation burden score (IBS) was defined as the number of biomarkers with an abnormal level, including all the aforementioned markers. An abnormal biomarker level was defined as a value at or above the 75th percentile (elevated); for </a:t>
            </a:r>
            <a:r>
              <a:rPr lang="en-US" sz="2900" dirty="0" err="1">
                <a:latin typeface="Candara" panose="020E0502030303020204" pitchFamily="34" charset="0"/>
              </a:rPr>
              <a:t>EndoCAb</a:t>
            </a:r>
            <a:r>
              <a:rPr lang="en-US" sz="2900" dirty="0">
                <a:latin typeface="Candara" panose="020E0502030303020204" pitchFamily="34" charset="0"/>
              </a:rPr>
              <a:t>, abnormal level was defined as a value at or below the 25th percentile (reduced). </a:t>
            </a:r>
          </a:p>
          <a:p>
            <a:pPr algn="just"/>
            <a:r>
              <a:rPr lang="en-US" sz="2900" dirty="0">
                <a:latin typeface="Candara" panose="020E0502030303020204" pitchFamily="34" charset="0"/>
              </a:rPr>
              <a:t> Linear correlations were assessed by Spearman correlation analysis. </a:t>
            </a:r>
          </a:p>
          <a:p>
            <a:pPr algn="just"/>
            <a:r>
              <a:rPr lang="en-US" sz="2900" dirty="0">
                <a:latin typeface="Candara" panose="020E0502030303020204" pitchFamily="34" charset="0"/>
              </a:rPr>
              <a:t>Linear regression was fitted to estimate factors associated with IBS.</a:t>
            </a:r>
            <a:endParaRPr lang="it-IT" sz="2900" dirty="0">
              <a:latin typeface="Candara" panose="020E0502030303020204" pitchFamily="34" charset="0"/>
            </a:endParaRPr>
          </a:p>
        </p:txBody>
      </p:sp>
      <p:sp>
        <p:nvSpPr>
          <p:cNvPr id="19" name="Text Box 12"/>
          <p:cNvSpPr txBox="1">
            <a:spLocks noChangeArrowheads="1"/>
          </p:cNvSpPr>
          <p:nvPr/>
        </p:nvSpPr>
        <p:spPr bwMode="auto">
          <a:xfrm>
            <a:off x="149264" y="8034136"/>
            <a:ext cx="13373466" cy="942975"/>
          </a:xfrm>
          <a:prstGeom prst="rect">
            <a:avLst/>
          </a:prstGeom>
          <a:solidFill>
            <a:srgbClr val="8E0000"/>
          </a:solidFill>
          <a:ln w="28575">
            <a:solidFill>
              <a:srgbClr val="8E0000"/>
            </a:solidFill>
            <a:miter lim="800000"/>
            <a:headEnd/>
            <a:tailEnd/>
          </a:ln>
        </p:spPr>
        <p:txBody>
          <a:bodyPr wrap="square">
            <a:spAutoFit/>
          </a:bodyPr>
          <a:lstStyle/>
          <a:p>
            <a:pPr defTabSz="4937125">
              <a:spcBef>
                <a:spcPct val="50000"/>
              </a:spcBef>
            </a:pPr>
            <a:r>
              <a:rPr lang="it-IT" sz="5400" b="1" dirty="0">
                <a:solidFill>
                  <a:schemeClr val="bg1"/>
                </a:solidFill>
                <a:latin typeface="Candara" panose="020E0502030303020204" pitchFamily="34" charset="0"/>
              </a:rPr>
              <a:t>Background</a:t>
            </a:r>
          </a:p>
        </p:txBody>
      </p:sp>
      <p:sp>
        <p:nvSpPr>
          <p:cNvPr id="20" name="Text Box 14"/>
          <p:cNvSpPr txBox="1">
            <a:spLocks noChangeArrowheads="1"/>
          </p:cNvSpPr>
          <p:nvPr/>
        </p:nvSpPr>
        <p:spPr bwMode="auto">
          <a:xfrm>
            <a:off x="199994" y="11170867"/>
            <a:ext cx="13314952" cy="942975"/>
          </a:xfrm>
          <a:prstGeom prst="rect">
            <a:avLst/>
          </a:prstGeom>
          <a:solidFill>
            <a:srgbClr val="8E0000"/>
          </a:solidFill>
          <a:ln w="28575">
            <a:solidFill>
              <a:srgbClr val="8E0000"/>
            </a:solidFill>
            <a:miter lim="800000"/>
            <a:headEnd/>
            <a:tailEnd/>
          </a:ln>
        </p:spPr>
        <p:txBody>
          <a:bodyPr wrap="square">
            <a:spAutoFit/>
          </a:bodyPr>
          <a:lstStyle/>
          <a:p>
            <a:pPr defTabSz="4937125">
              <a:spcBef>
                <a:spcPct val="50000"/>
              </a:spcBef>
            </a:pPr>
            <a:r>
              <a:rPr lang="it-IT" sz="5400" b="1" dirty="0" err="1">
                <a:solidFill>
                  <a:schemeClr val="bg1"/>
                </a:solidFill>
                <a:latin typeface="Candara" panose="020E0502030303020204" pitchFamily="34" charset="0"/>
              </a:rPr>
              <a:t>Methods</a:t>
            </a:r>
            <a:endParaRPr lang="it-IT" sz="5400" b="1" dirty="0">
              <a:solidFill>
                <a:schemeClr val="bg1"/>
              </a:solidFill>
              <a:latin typeface="Candara" panose="020E0502030303020204" pitchFamily="34" charset="0"/>
            </a:endParaRPr>
          </a:p>
        </p:txBody>
      </p:sp>
      <p:sp>
        <p:nvSpPr>
          <p:cNvPr id="21" name="Text Box 16"/>
          <p:cNvSpPr txBox="1">
            <a:spLocks noChangeArrowheads="1"/>
          </p:cNvSpPr>
          <p:nvPr/>
        </p:nvSpPr>
        <p:spPr bwMode="auto">
          <a:xfrm>
            <a:off x="200343" y="19895674"/>
            <a:ext cx="13292781" cy="923330"/>
          </a:xfrm>
          <a:prstGeom prst="rect">
            <a:avLst/>
          </a:prstGeom>
          <a:solidFill>
            <a:srgbClr val="8E0000"/>
          </a:solidFill>
          <a:ln w="28575">
            <a:solidFill>
              <a:srgbClr val="8E0000"/>
            </a:solidFill>
            <a:miter lim="800000"/>
            <a:headEnd/>
            <a:tailEnd/>
          </a:ln>
        </p:spPr>
        <p:txBody>
          <a:bodyPr wrap="square">
            <a:spAutoFit/>
          </a:bodyPr>
          <a:lstStyle/>
          <a:p>
            <a:pPr defTabSz="4937125">
              <a:spcBef>
                <a:spcPct val="50000"/>
              </a:spcBef>
            </a:pPr>
            <a:r>
              <a:rPr lang="it-IT" sz="5400" b="1" dirty="0" err="1">
                <a:solidFill>
                  <a:schemeClr val="bg1"/>
                </a:solidFill>
                <a:latin typeface="Candara" panose="020E0502030303020204" pitchFamily="34" charset="0"/>
              </a:rPr>
              <a:t>Results</a:t>
            </a:r>
            <a:endParaRPr lang="it-IT" sz="5400" b="1" dirty="0">
              <a:solidFill>
                <a:schemeClr val="bg1"/>
              </a:solidFill>
              <a:latin typeface="Candara" panose="020E0502030303020204" pitchFamily="34" charset="0"/>
            </a:endParaRPr>
          </a:p>
        </p:txBody>
      </p:sp>
      <p:sp>
        <p:nvSpPr>
          <p:cNvPr id="22" name="Rectangle 18"/>
          <p:cNvSpPr>
            <a:spLocks noChangeArrowheads="1"/>
          </p:cNvSpPr>
          <p:nvPr/>
        </p:nvSpPr>
        <p:spPr bwMode="auto">
          <a:xfrm>
            <a:off x="13761402" y="8034136"/>
            <a:ext cx="28860324" cy="21228841"/>
          </a:xfrm>
          <a:prstGeom prst="rect">
            <a:avLst/>
          </a:prstGeom>
          <a:noFill/>
          <a:ln w="28575">
            <a:solidFill>
              <a:srgbClr val="8E0000"/>
            </a:solidFill>
            <a:miter lim="800000"/>
            <a:headEnd/>
            <a:tailEnd/>
          </a:ln>
        </p:spPr>
        <p:txBody>
          <a:bodyPr wrap="none" anchor="ctr"/>
          <a:lstStyle/>
          <a:p>
            <a:endParaRPr lang="en-US"/>
          </a:p>
        </p:txBody>
      </p:sp>
      <p:sp>
        <p:nvSpPr>
          <p:cNvPr id="23" name="Text Box 19"/>
          <p:cNvSpPr txBox="1">
            <a:spLocks noChangeArrowheads="1"/>
          </p:cNvSpPr>
          <p:nvPr/>
        </p:nvSpPr>
        <p:spPr bwMode="auto">
          <a:xfrm>
            <a:off x="208907" y="25730841"/>
            <a:ext cx="13313823" cy="923330"/>
          </a:xfrm>
          <a:prstGeom prst="rect">
            <a:avLst/>
          </a:prstGeom>
          <a:solidFill>
            <a:srgbClr val="8E0000"/>
          </a:solidFill>
          <a:ln w="28575">
            <a:solidFill>
              <a:srgbClr val="8E0000"/>
            </a:solidFill>
            <a:miter lim="800000"/>
            <a:headEnd/>
            <a:tailEnd/>
          </a:ln>
        </p:spPr>
        <p:txBody>
          <a:bodyPr wrap="square">
            <a:spAutoFit/>
          </a:bodyPr>
          <a:lstStyle/>
          <a:p>
            <a:pPr algn="just" defTabSz="4937125">
              <a:spcBef>
                <a:spcPct val="50000"/>
              </a:spcBef>
            </a:pPr>
            <a:r>
              <a:rPr lang="it-IT" sz="5400" b="1" dirty="0" err="1">
                <a:solidFill>
                  <a:schemeClr val="bg1"/>
                </a:solidFill>
                <a:latin typeface="Candara" panose="020E0502030303020204" pitchFamily="34" charset="0"/>
              </a:rPr>
              <a:t>Conclusion</a:t>
            </a:r>
            <a:endParaRPr lang="it-IT" sz="5400" b="1" dirty="0">
              <a:solidFill>
                <a:schemeClr val="bg1"/>
              </a:solidFill>
              <a:latin typeface="Candara" panose="020E0502030303020204" pitchFamily="34" charset="0"/>
            </a:endParaRPr>
          </a:p>
        </p:txBody>
      </p:sp>
      <p:sp>
        <p:nvSpPr>
          <p:cNvPr id="26" name="Text Box 231"/>
          <p:cNvSpPr txBox="1">
            <a:spLocks noChangeArrowheads="1"/>
          </p:cNvSpPr>
          <p:nvPr/>
        </p:nvSpPr>
        <p:spPr bwMode="auto">
          <a:xfrm>
            <a:off x="149265" y="29499404"/>
            <a:ext cx="34876232" cy="958811"/>
          </a:xfrm>
          <a:prstGeom prst="rect">
            <a:avLst/>
          </a:prstGeom>
          <a:solidFill>
            <a:srgbClr val="8E0000"/>
          </a:solidFill>
          <a:ln w="28575">
            <a:solidFill>
              <a:srgbClr val="8E0000"/>
            </a:solidFill>
            <a:miter lim="800000"/>
            <a:headEnd/>
            <a:tailEnd/>
          </a:ln>
        </p:spPr>
        <p:txBody>
          <a:bodyPr wrap="square">
            <a:spAutoFit/>
          </a:bodyPr>
          <a:lstStyle/>
          <a:p>
            <a:pPr algn="ctr" defTabSz="4937125">
              <a:spcBef>
                <a:spcPct val="50000"/>
              </a:spcBef>
            </a:pPr>
            <a:r>
              <a:rPr lang="it-IT" sz="5400" b="1" dirty="0" err="1">
                <a:solidFill>
                  <a:schemeClr val="bg1"/>
                </a:solidFill>
                <a:latin typeface="Candara" panose="020E0502030303020204" pitchFamily="34" charset="0"/>
              </a:rPr>
              <a:t>Acknowledgments</a:t>
            </a:r>
            <a:endParaRPr lang="it-IT" sz="5400" b="1" dirty="0">
              <a:solidFill>
                <a:schemeClr val="bg1"/>
              </a:solidFill>
              <a:latin typeface="Candara" panose="020E0502030303020204" pitchFamily="34" charset="0"/>
            </a:endParaRPr>
          </a:p>
        </p:txBody>
      </p:sp>
      <p:sp>
        <p:nvSpPr>
          <p:cNvPr id="27" name="Text Box 232"/>
          <p:cNvSpPr txBox="1">
            <a:spLocks noChangeArrowheads="1"/>
          </p:cNvSpPr>
          <p:nvPr/>
        </p:nvSpPr>
        <p:spPr bwMode="auto">
          <a:xfrm>
            <a:off x="35472176" y="30628430"/>
            <a:ext cx="6987679" cy="1323439"/>
          </a:xfrm>
          <a:prstGeom prst="rect">
            <a:avLst/>
          </a:prstGeom>
          <a:noFill/>
          <a:ln w="9525">
            <a:noFill/>
            <a:miter lim="800000"/>
            <a:headEnd/>
            <a:tailEnd/>
          </a:ln>
        </p:spPr>
        <p:txBody>
          <a:bodyPr wrap="square">
            <a:spAutoFit/>
          </a:bodyPr>
          <a:lstStyle/>
          <a:p>
            <a:pPr algn="just" defTabSz="4937125"/>
            <a:r>
              <a:rPr lang="it-IT" sz="2000" dirty="0">
                <a:latin typeface="Candara" panose="020E0502030303020204" pitchFamily="34" charset="0"/>
              </a:rPr>
              <a:t>1. Parisi MR et al.</a:t>
            </a:r>
            <a:r>
              <a:rPr lang="en-US" sz="2000" dirty="0">
                <a:latin typeface="Candara" panose="020E0502030303020204" pitchFamily="34" charset="0"/>
              </a:rPr>
              <a:t> Burden of disease in PLWH </a:t>
            </a:r>
            <a:r>
              <a:rPr lang="en-US" sz="2000" dirty="0" err="1">
                <a:latin typeface="Candara" panose="020E0502030303020204" pitchFamily="34" charset="0"/>
              </a:rPr>
              <a:t>harbouring</a:t>
            </a:r>
            <a:r>
              <a:rPr lang="en-US" sz="2000" dirty="0">
                <a:latin typeface="Candara" panose="020E0502030303020204" pitchFamily="34" charset="0"/>
              </a:rPr>
              <a:t> a 4-class drug resistant virus: data from PRESTIGIO Registry. Italian Conference on AIDS and Antiviral Research. June 5-7, 2019, Milan, Italy.</a:t>
            </a:r>
            <a:r>
              <a:rPr lang="it-IT" sz="2000" dirty="0">
                <a:latin typeface="Candara" panose="020E0502030303020204" pitchFamily="34" charset="0"/>
              </a:rPr>
              <a:t> </a:t>
            </a:r>
          </a:p>
        </p:txBody>
      </p:sp>
      <p:sp>
        <p:nvSpPr>
          <p:cNvPr id="30" name="CasellaDiTesto 55"/>
          <p:cNvSpPr txBox="1">
            <a:spLocks noChangeArrowheads="1"/>
          </p:cNvSpPr>
          <p:nvPr/>
        </p:nvSpPr>
        <p:spPr bwMode="auto">
          <a:xfrm>
            <a:off x="221817" y="26772450"/>
            <a:ext cx="13277615" cy="2323713"/>
          </a:xfrm>
          <a:prstGeom prst="rect">
            <a:avLst/>
          </a:prstGeom>
          <a:noFill/>
          <a:ln w="9525">
            <a:noFill/>
            <a:miter lim="800000"/>
            <a:headEnd/>
            <a:tailEnd/>
          </a:ln>
        </p:spPr>
        <p:txBody>
          <a:bodyPr wrap="square">
            <a:spAutoFit/>
          </a:bodyPr>
          <a:lstStyle/>
          <a:p>
            <a:pPr algn="just"/>
            <a:r>
              <a:rPr lang="en-US" sz="2900" dirty="0">
                <a:latin typeface="Candara" panose="020E0502030303020204" pitchFamily="34" charset="0"/>
              </a:rPr>
              <a:t>PLWH </a:t>
            </a:r>
            <a:r>
              <a:rPr lang="en-US" sz="2900" dirty="0" err="1">
                <a:latin typeface="Candara" panose="020E0502030303020204" pitchFamily="34" charset="0"/>
              </a:rPr>
              <a:t>harbouring</a:t>
            </a:r>
            <a:r>
              <a:rPr lang="en-US" sz="2900" dirty="0">
                <a:latin typeface="Candara" panose="020E0502030303020204" pitchFamily="34" charset="0"/>
              </a:rPr>
              <a:t> a  multi-drug resistant virus, also when </a:t>
            </a:r>
            <a:r>
              <a:rPr lang="en-US" sz="2900" dirty="0" err="1">
                <a:latin typeface="Candara" panose="020E0502030303020204" pitchFamily="34" charset="0"/>
              </a:rPr>
              <a:t>virologically</a:t>
            </a:r>
            <a:r>
              <a:rPr lang="en-US" sz="2900" dirty="0">
                <a:latin typeface="Candara" panose="020E0502030303020204" pitchFamily="34" charset="0"/>
              </a:rPr>
              <a:t> undetectable, showed a higher degree of inflammation (hs-CRP, d-dimer), immune activation (sCD163, CXCL13) and microbial translocation (sCD14), compared to the non-4DCR group. Four-class drug resistance, together with a higher HIV-RNA and a previous diagnosis of cancer  were associated with an increased inflammatory status.</a:t>
            </a:r>
            <a:endParaRPr lang="it-IT" sz="2900" b="1" dirty="0">
              <a:solidFill>
                <a:srgbClr val="FF6600"/>
              </a:solidFill>
              <a:latin typeface="Candara" panose="020E0502030303020204" pitchFamily="34" charset="0"/>
            </a:endParaRPr>
          </a:p>
        </p:txBody>
      </p:sp>
      <p:sp>
        <p:nvSpPr>
          <p:cNvPr id="33" name="Rettangolo 32"/>
          <p:cNvSpPr/>
          <p:nvPr/>
        </p:nvSpPr>
        <p:spPr>
          <a:xfrm>
            <a:off x="221817" y="9027159"/>
            <a:ext cx="13253552" cy="2145203"/>
          </a:xfrm>
          <a:prstGeom prst="rect">
            <a:avLst/>
          </a:prstGeom>
        </p:spPr>
        <p:txBody>
          <a:bodyPr wrap="square">
            <a:spAutoFit/>
          </a:bodyPr>
          <a:lstStyle/>
          <a:p>
            <a:pPr algn="just">
              <a:lnSpc>
                <a:spcPct val="115000"/>
              </a:lnSpc>
              <a:spcAft>
                <a:spcPts val="0"/>
              </a:spcAft>
            </a:pPr>
            <a:r>
              <a:rPr lang="en-US" sz="2900" dirty="0">
                <a:latin typeface="Candara" panose="020E0502030303020204" pitchFamily="34" charset="0"/>
                <a:ea typeface="Calibri" panose="020F0502020204030204" pitchFamily="34" charset="0"/>
                <a:cs typeface="Times New Roman" panose="02020603050405020304" pitchFamily="18" charset="0"/>
              </a:rPr>
              <a:t>Four-class drug resistant (4DCR) persons living with HIV (PLWH) are a fragile population with a 22% probability of AIDS- or non-AIDS events or death for any cause over 48 months</a:t>
            </a:r>
            <a:r>
              <a:rPr lang="en-US" sz="2900" baseline="30000" dirty="0">
                <a:latin typeface="Candara" panose="020E0502030303020204" pitchFamily="34" charset="0"/>
                <a:ea typeface="Calibri" panose="020F0502020204030204" pitchFamily="34" charset="0"/>
                <a:cs typeface="Times New Roman" panose="02020603050405020304" pitchFamily="18" charset="0"/>
              </a:rPr>
              <a:t>1</a:t>
            </a:r>
            <a:r>
              <a:rPr lang="en-US" sz="2900" dirty="0">
                <a:latin typeface="Candara" panose="020E0502030303020204" pitchFamily="34" charset="0"/>
                <a:ea typeface="Calibri" panose="020F0502020204030204" pitchFamily="34" charset="0"/>
                <a:cs typeface="Times New Roman" panose="02020603050405020304" pitchFamily="18" charset="0"/>
              </a:rPr>
              <a:t>. No data on biomarkers of inflammation, immune activation and microbial translocation are available for this population. </a:t>
            </a:r>
            <a:endParaRPr lang="it-IT" sz="2900" dirty="0">
              <a:effectLst/>
              <a:latin typeface="Candara" panose="020E0502030303020204" pitchFamily="34" charset="0"/>
              <a:ea typeface="SimSun" panose="02010600030101010101" pitchFamily="2" charset="-122"/>
              <a:cs typeface="font327"/>
            </a:endParaRPr>
          </a:p>
        </p:txBody>
      </p:sp>
      <p:sp>
        <p:nvSpPr>
          <p:cNvPr id="34" name="Rettangolo 33"/>
          <p:cNvSpPr/>
          <p:nvPr/>
        </p:nvSpPr>
        <p:spPr>
          <a:xfrm>
            <a:off x="221817" y="20908381"/>
            <a:ext cx="13216496" cy="4711290"/>
          </a:xfrm>
          <a:prstGeom prst="rect">
            <a:avLst/>
          </a:prstGeom>
        </p:spPr>
        <p:txBody>
          <a:bodyPr wrap="square">
            <a:spAutoFit/>
          </a:bodyPr>
          <a:lstStyle/>
          <a:p>
            <a:pPr algn="just">
              <a:lnSpc>
                <a:spcPct val="115000"/>
              </a:lnSpc>
              <a:spcAft>
                <a:spcPts val="0"/>
              </a:spcAft>
            </a:pPr>
            <a:r>
              <a:rPr lang="en-US" sz="2900" dirty="0">
                <a:latin typeface="Candara" panose="020E0502030303020204" pitchFamily="34" charset="0"/>
                <a:ea typeface="Calibri" panose="020F0502020204030204" pitchFamily="34" charset="0"/>
                <a:cs typeface="Times New Roman" panose="02020603050405020304" pitchFamily="18" charset="0"/>
              </a:rPr>
              <a:t>Eighty subjects were evaluated: median age was 51.7 (IQR=45.9-55.2) years, 86% male, 60% smokers, on ART since 17.8 (IQR=8.0-23.7) years, 472 (IQR=237-766) CD4+cells/mm</a:t>
            </a:r>
            <a:r>
              <a:rPr lang="en-US" sz="2900" baseline="30000" dirty="0">
                <a:latin typeface="Candara" panose="020E0502030303020204" pitchFamily="34" charset="0"/>
                <a:ea typeface="Calibri" panose="020F0502020204030204" pitchFamily="34" charset="0"/>
                <a:cs typeface="Times New Roman" panose="02020603050405020304" pitchFamily="18" charset="0"/>
              </a:rPr>
              <a:t>3</a:t>
            </a:r>
            <a:r>
              <a:rPr lang="en-US" sz="2900" dirty="0">
                <a:latin typeface="Candara" panose="020E0502030303020204" pitchFamily="34" charset="0"/>
                <a:ea typeface="Calibri" panose="020F0502020204030204" pitchFamily="34" charset="0"/>
                <a:cs typeface="Times New Roman" panose="02020603050405020304" pitchFamily="18" charset="0"/>
              </a:rPr>
              <a:t>; HIV-1 RNA was 3.78 (IQR=2.1-4.69) log</a:t>
            </a:r>
            <a:r>
              <a:rPr lang="en-US" sz="2900" baseline="-25000" dirty="0">
                <a:latin typeface="Candara" panose="020E0502030303020204" pitchFamily="34" charset="0"/>
                <a:ea typeface="Calibri" panose="020F0502020204030204" pitchFamily="34" charset="0"/>
                <a:cs typeface="Times New Roman" panose="02020603050405020304" pitchFamily="18" charset="0"/>
              </a:rPr>
              <a:t>10</a:t>
            </a:r>
            <a:r>
              <a:rPr lang="en-US" sz="2900" dirty="0">
                <a:latin typeface="Candara" panose="020E0502030303020204" pitchFamily="34" charset="0"/>
                <a:ea typeface="Calibri" panose="020F0502020204030204" pitchFamily="34" charset="0"/>
                <a:cs typeface="Times New Roman" panose="02020603050405020304" pitchFamily="18" charset="0"/>
              </a:rPr>
              <a:t>copies/mL in group-1.</a:t>
            </a:r>
          </a:p>
          <a:p>
            <a:pPr algn="just">
              <a:lnSpc>
                <a:spcPct val="115000"/>
              </a:lnSpc>
              <a:spcAft>
                <a:spcPts val="0"/>
              </a:spcAft>
            </a:pPr>
            <a:r>
              <a:rPr lang="en-US" sz="2900" dirty="0">
                <a:latin typeface="Candara" panose="020E0502030303020204" pitchFamily="34" charset="0"/>
                <a:ea typeface="Calibri" panose="020F0502020204030204" pitchFamily="34" charset="0"/>
                <a:cs typeface="Times New Roman" panose="02020603050405020304" pitchFamily="18" charset="0"/>
              </a:rPr>
              <a:t>Patients characteristics among different groups are reported in table 1 and differences in biomarkers levels among groups are described in Figure 1. </a:t>
            </a:r>
          </a:p>
          <a:p>
            <a:pPr algn="just">
              <a:lnSpc>
                <a:spcPct val="115000"/>
              </a:lnSpc>
              <a:spcAft>
                <a:spcPts val="0"/>
              </a:spcAft>
            </a:pPr>
            <a:r>
              <a:rPr lang="en-US" sz="2900" dirty="0">
                <a:latin typeface="Candara" panose="020E0502030303020204" pitchFamily="34" charset="0"/>
                <a:ea typeface="Calibri" panose="020F0502020204030204" pitchFamily="34" charset="0"/>
                <a:cs typeface="Times New Roman" panose="02020603050405020304" pitchFamily="18" charset="0"/>
              </a:rPr>
              <a:t>Multiple correlations (Figure 2) were detected among inflammation, immune activation and microbial translocation biomarkers and patient characteristics.</a:t>
            </a:r>
          </a:p>
          <a:p>
            <a:pPr algn="just">
              <a:lnSpc>
                <a:spcPct val="115000"/>
              </a:lnSpc>
              <a:spcAft>
                <a:spcPts val="0"/>
              </a:spcAft>
            </a:pPr>
            <a:r>
              <a:rPr lang="en-US" sz="2900" dirty="0">
                <a:latin typeface="Candara" panose="020E0502030303020204" pitchFamily="34" charset="0"/>
                <a:ea typeface="Calibri" panose="020F0502020204030204" pitchFamily="34" charset="0"/>
                <a:cs typeface="Times New Roman" panose="02020603050405020304" pitchFamily="18" charset="0"/>
              </a:rPr>
              <a:t>Distribution of IBS and factors associated with IBS are reported in Figure 3 and Table 2, respectively.</a:t>
            </a:r>
          </a:p>
        </p:txBody>
      </p:sp>
      <p:sp>
        <p:nvSpPr>
          <p:cNvPr id="24" name="Text Box 231"/>
          <p:cNvSpPr txBox="1">
            <a:spLocks noChangeArrowheads="1"/>
          </p:cNvSpPr>
          <p:nvPr/>
        </p:nvSpPr>
        <p:spPr bwMode="auto">
          <a:xfrm>
            <a:off x="35472176" y="29499404"/>
            <a:ext cx="7108049" cy="958811"/>
          </a:xfrm>
          <a:prstGeom prst="rect">
            <a:avLst/>
          </a:prstGeom>
          <a:solidFill>
            <a:srgbClr val="8E0000"/>
          </a:solidFill>
          <a:ln w="28575">
            <a:solidFill>
              <a:srgbClr val="8E0000"/>
            </a:solidFill>
            <a:miter lim="800000"/>
            <a:headEnd/>
            <a:tailEnd/>
          </a:ln>
        </p:spPr>
        <p:txBody>
          <a:bodyPr wrap="square">
            <a:spAutoFit/>
          </a:bodyPr>
          <a:lstStyle/>
          <a:p>
            <a:pPr algn="ctr" defTabSz="4937125">
              <a:spcBef>
                <a:spcPct val="50000"/>
              </a:spcBef>
            </a:pPr>
            <a:r>
              <a:rPr lang="it-IT" sz="5400" b="1" dirty="0" err="1">
                <a:solidFill>
                  <a:schemeClr val="bg1"/>
                </a:solidFill>
                <a:latin typeface="Candara" panose="020E0502030303020204" pitchFamily="34" charset="0"/>
              </a:rPr>
              <a:t>References</a:t>
            </a:r>
            <a:endParaRPr lang="it-IT" sz="5400" b="1" dirty="0">
              <a:solidFill>
                <a:schemeClr val="bg1"/>
              </a:solidFill>
              <a:latin typeface="Candara" panose="020E0502030303020204" pitchFamily="34" charset="0"/>
            </a:endParaRPr>
          </a:p>
        </p:txBody>
      </p:sp>
      <p:pic>
        <p:nvPicPr>
          <p:cNvPr id="25" name="Immagine 24" descr="Schermata 2020-06-19 alle 22.58.4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53525" y="9023623"/>
            <a:ext cx="14177327" cy="3795732"/>
          </a:xfrm>
          <a:prstGeom prst="rect">
            <a:avLst/>
          </a:prstGeom>
        </p:spPr>
      </p:pic>
      <p:pic>
        <p:nvPicPr>
          <p:cNvPr id="28" name="Immagine 27" descr="Schermata 2020-06-20 alle 12.29.43.png"/>
          <p:cNvPicPr>
            <a:picLocks noChangeAspect="1"/>
          </p:cNvPicPr>
          <p:nvPr/>
        </p:nvPicPr>
        <p:blipFill rotWithShape="1">
          <a:blip r:embed="rId9">
            <a:extLst>
              <a:ext uri="{28A0092B-C50C-407E-A947-70E740481C1C}">
                <a14:useLocalDpi xmlns:a14="http://schemas.microsoft.com/office/drawing/2010/main" val="0"/>
              </a:ext>
            </a:extLst>
          </a:blip>
          <a:srcRect l="1102" t="1031" r="1071" b="1619"/>
          <a:stretch/>
        </p:blipFill>
        <p:spPr>
          <a:xfrm>
            <a:off x="14237239" y="15853952"/>
            <a:ext cx="4129198" cy="3844225"/>
          </a:xfrm>
          <a:prstGeom prst="rect">
            <a:avLst/>
          </a:prstGeom>
        </p:spPr>
      </p:pic>
      <p:pic>
        <p:nvPicPr>
          <p:cNvPr id="29" name="Immagine 28" descr="Schermata 2020-06-20 alle 12.31.48.png"/>
          <p:cNvPicPr>
            <a:picLocks noChangeAspect="1"/>
          </p:cNvPicPr>
          <p:nvPr/>
        </p:nvPicPr>
        <p:blipFill rotWithShape="1">
          <a:blip r:embed="rId10">
            <a:extLst>
              <a:ext uri="{28A0092B-C50C-407E-A947-70E740481C1C}">
                <a14:useLocalDpi xmlns:a14="http://schemas.microsoft.com/office/drawing/2010/main" val="0"/>
              </a:ext>
            </a:extLst>
          </a:blip>
          <a:srcRect l="781" t="731" r="683" b="731"/>
          <a:stretch/>
        </p:blipFill>
        <p:spPr>
          <a:xfrm>
            <a:off x="14237239" y="20463213"/>
            <a:ext cx="4129198" cy="3863194"/>
          </a:xfrm>
          <a:prstGeom prst="rect">
            <a:avLst/>
          </a:prstGeom>
        </p:spPr>
      </p:pic>
      <p:pic>
        <p:nvPicPr>
          <p:cNvPr id="31" name="Immagine 30" descr="Schermata 2020-06-20 alle 12.31.21.png"/>
          <p:cNvPicPr>
            <a:picLocks noChangeAspect="1"/>
          </p:cNvPicPr>
          <p:nvPr/>
        </p:nvPicPr>
        <p:blipFill rotWithShape="1">
          <a:blip r:embed="rId11">
            <a:extLst>
              <a:ext uri="{28A0092B-C50C-407E-A947-70E740481C1C}">
                <a14:useLocalDpi xmlns:a14="http://schemas.microsoft.com/office/drawing/2010/main" val="0"/>
              </a:ext>
            </a:extLst>
          </a:blip>
          <a:srcRect l="682" t="833" r="1073" b="937"/>
          <a:stretch/>
        </p:blipFill>
        <p:spPr>
          <a:xfrm>
            <a:off x="18637810" y="15778760"/>
            <a:ext cx="4284661" cy="4008368"/>
          </a:xfrm>
          <a:prstGeom prst="rect">
            <a:avLst/>
          </a:prstGeom>
        </p:spPr>
      </p:pic>
      <p:pic>
        <p:nvPicPr>
          <p:cNvPr id="32" name="Immagine 31" descr="Schermata 2020-06-20 alle 12.32.08.png"/>
          <p:cNvPicPr>
            <a:picLocks noChangeAspect="1"/>
          </p:cNvPicPr>
          <p:nvPr/>
        </p:nvPicPr>
        <p:blipFill rotWithShape="1">
          <a:blip r:embed="rId12">
            <a:extLst>
              <a:ext uri="{28A0092B-C50C-407E-A947-70E740481C1C}">
                <a14:useLocalDpi xmlns:a14="http://schemas.microsoft.com/office/drawing/2010/main" val="0"/>
              </a:ext>
            </a:extLst>
          </a:blip>
          <a:srcRect l="780" t="729" r="974" b="938"/>
          <a:stretch/>
        </p:blipFill>
        <p:spPr>
          <a:xfrm>
            <a:off x="23127959" y="15650315"/>
            <a:ext cx="4419714" cy="4139097"/>
          </a:xfrm>
          <a:prstGeom prst="rect">
            <a:avLst/>
          </a:prstGeom>
        </p:spPr>
      </p:pic>
      <p:pic>
        <p:nvPicPr>
          <p:cNvPr id="35" name="Immagine 34" descr="Schermata 2020-06-20 alle 12.44.33.png"/>
          <p:cNvPicPr>
            <a:picLocks noChangeAspect="1"/>
          </p:cNvPicPr>
          <p:nvPr/>
        </p:nvPicPr>
        <p:blipFill rotWithShape="1">
          <a:blip r:embed="rId13">
            <a:extLst>
              <a:ext uri="{28A0092B-C50C-407E-A947-70E740481C1C}">
                <a14:useLocalDpi xmlns:a14="http://schemas.microsoft.com/office/drawing/2010/main" val="0"/>
              </a:ext>
            </a:extLst>
          </a:blip>
          <a:srcRect l="1069" t="1041" r="877" b="938"/>
          <a:stretch/>
        </p:blipFill>
        <p:spPr>
          <a:xfrm>
            <a:off x="14219942" y="24805876"/>
            <a:ext cx="4146495" cy="3870885"/>
          </a:xfrm>
          <a:prstGeom prst="rect">
            <a:avLst/>
          </a:prstGeom>
        </p:spPr>
      </p:pic>
      <p:pic>
        <p:nvPicPr>
          <p:cNvPr id="36" name="Immagine 35" descr="Schermata 2020-06-20 alle 12.43.50.png"/>
          <p:cNvPicPr>
            <a:picLocks noChangeAspect="1"/>
          </p:cNvPicPr>
          <p:nvPr/>
        </p:nvPicPr>
        <p:blipFill rotWithShape="1">
          <a:blip r:embed="rId14">
            <a:extLst>
              <a:ext uri="{28A0092B-C50C-407E-A947-70E740481C1C}">
                <a14:useLocalDpi xmlns:a14="http://schemas.microsoft.com/office/drawing/2010/main" val="0"/>
              </a:ext>
            </a:extLst>
          </a:blip>
          <a:srcRect l="682" t="1042" r="682" b="730"/>
          <a:stretch/>
        </p:blipFill>
        <p:spPr>
          <a:xfrm>
            <a:off x="23399248" y="20302738"/>
            <a:ext cx="4032488" cy="3757546"/>
          </a:xfrm>
          <a:prstGeom prst="rect">
            <a:avLst/>
          </a:prstGeom>
        </p:spPr>
      </p:pic>
      <p:pic>
        <p:nvPicPr>
          <p:cNvPr id="37" name="Immagine 36" descr="Schermata 2020-06-20 alle 12.44.13.png"/>
          <p:cNvPicPr>
            <a:picLocks noChangeAspect="1"/>
          </p:cNvPicPr>
          <p:nvPr/>
        </p:nvPicPr>
        <p:blipFill rotWithShape="1">
          <a:blip r:embed="rId15">
            <a:extLst>
              <a:ext uri="{28A0092B-C50C-407E-A947-70E740481C1C}">
                <a14:useLocalDpi xmlns:a14="http://schemas.microsoft.com/office/drawing/2010/main" val="0"/>
              </a:ext>
            </a:extLst>
          </a:blip>
          <a:srcRect l="879" t="1043" r="1075" b="941"/>
          <a:stretch/>
        </p:blipFill>
        <p:spPr>
          <a:xfrm>
            <a:off x="18732342" y="24683441"/>
            <a:ext cx="4374221" cy="4091030"/>
          </a:xfrm>
          <a:prstGeom prst="rect">
            <a:avLst/>
          </a:prstGeom>
        </p:spPr>
      </p:pic>
      <p:pic>
        <p:nvPicPr>
          <p:cNvPr id="38" name="Immagine 37" descr="Schermata 2020-06-20 alle 12.42.39.png"/>
          <p:cNvPicPr>
            <a:picLocks noChangeAspect="1"/>
          </p:cNvPicPr>
          <p:nvPr/>
        </p:nvPicPr>
        <p:blipFill rotWithShape="1">
          <a:blip r:embed="rId16">
            <a:extLst>
              <a:ext uri="{28A0092B-C50C-407E-A947-70E740481C1C}">
                <a14:useLocalDpi xmlns:a14="http://schemas.microsoft.com/office/drawing/2010/main" val="0"/>
              </a:ext>
            </a:extLst>
          </a:blip>
          <a:srcRect l="780" t="1041" r="780" b="1147"/>
          <a:stretch/>
        </p:blipFill>
        <p:spPr>
          <a:xfrm>
            <a:off x="18732342" y="20417518"/>
            <a:ext cx="4204448" cy="3908889"/>
          </a:xfrm>
          <a:prstGeom prst="rect">
            <a:avLst/>
          </a:prstGeom>
        </p:spPr>
      </p:pic>
      <p:pic>
        <p:nvPicPr>
          <p:cNvPr id="39" name="Immagine 38" descr="Schermata 2020-06-20 alle 12.52.56.png"/>
          <p:cNvPicPr>
            <a:picLocks noChangeAspect="1"/>
          </p:cNvPicPr>
          <p:nvPr/>
        </p:nvPicPr>
        <p:blipFill rotWithShape="1">
          <a:blip r:embed="rId17">
            <a:extLst>
              <a:ext uri="{28A0092B-C50C-407E-A947-70E740481C1C}">
                <a14:useLocalDpi xmlns:a14="http://schemas.microsoft.com/office/drawing/2010/main" val="0"/>
              </a:ext>
            </a:extLst>
          </a:blip>
          <a:srcRect l="780" t="1250" r="780" b="833"/>
          <a:stretch/>
        </p:blipFill>
        <p:spPr>
          <a:xfrm>
            <a:off x="23252455" y="24606292"/>
            <a:ext cx="4478575" cy="4168179"/>
          </a:xfrm>
          <a:prstGeom prst="rect">
            <a:avLst/>
          </a:prstGeom>
          <a:ln>
            <a:solidFill>
              <a:schemeClr val="bg1"/>
            </a:solidFill>
          </a:ln>
        </p:spPr>
      </p:pic>
      <p:pic>
        <p:nvPicPr>
          <p:cNvPr id="8" name="Immagine 7"/>
          <p:cNvPicPr>
            <a:picLocks noChangeAspect="1"/>
          </p:cNvPicPr>
          <p:nvPr/>
        </p:nvPicPr>
        <p:blipFill rotWithShape="1">
          <a:blip r:embed="rId18">
            <a:extLst>
              <a:ext uri="{28A0092B-C50C-407E-A947-70E740481C1C}">
                <a14:useLocalDpi xmlns:a14="http://schemas.microsoft.com/office/drawing/2010/main" val="0"/>
              </a:ext>
            </a:extLst>
          </a:blip>
          <a:srcRect t="9640"/>
          <a:stretch/>
        </p:blipFill>
        <p:spPr>
          <a:xfrm>
            <a:off x="28606690" y="9869331"/>
            <a:ext cx="13508516" cy="12313627"/>
          </a:xfrm>
          <a:prstGeom prst="rect">
            <a:avLst/>
          </a:prstGeom>
        </p:spPr>
      </p:pic>
      <p:sp>
        <p:nvSpPr>
          <p:cNvPr id="42" name="CasellaDiTesto 41"/>
          <p:cNvSpPr txBox="1"/>
          <p:nvPr/>
        </p:nvSpPr>
        <p:spPr>
          <a:xfrm>
            <a:off x="26788178" y="28218921"/>
            <a:ext cx="8890303" cy="738664"/>
          </a:xfrm>
          <a:prstGeom prst="rect">
            <a:avLst/>
          </a:prstGeom>
          <a:noFill/>
        </p:spPr>
        <p:txBody>
          <a:bodyPr wrap="square" rtlCol="0">
            <a:spAutoFit/>
          </a:bodyPr>
          <a:lstStyle/>
          <a:p>
            <a:pPr algn="ctr"/>
            <a:r>
              <a:rPr lang="en-GB" sz="1400" dirty="0">
                <a:latin typeface="Candara" panose="020E0502030303020204" pitchFamily="34" charset="0"/>
                <a:cs typeface="Times New Roman"/>
              </a:rPr>
              <a:t>Group 1 = 4DCR-PLWH with HIV-1 RNA ≥50 copies/mL; </a:t>
            </a:r>
            <a:br>
              <a:rPr lang="en-GB" sz="1400" dirty="0">
                <a:latin typeface="Candara" panose="020E0502030303020204" pitchFamily="34" charset="0"/>
                <a:cs typeface="Times New Roman"/>
              </a:rPr>
            </a:br>
            <a:r>
              <a:rPr lang="en-GB" sz="1400" dirty="0">
                <a:latin typeface="Candara" panose="020E0502030303020204" pitchFamily="34" charset="0"/>
                <a:cs typeface="Times New Roman"/>
              </a:rPr>
              <a:t>Group 2 = 4DCR-PLWH with HIV-1 RNA &lt;50 copies/mL; </a:t>
            </a:r>
            <a:br>
              <a:rPr lang="en-GB" sz="1400" dirty="0">
                <a:latin typeface="Candara" panose="020E0502030303020204" pitchFamily="34" charset="0"/>
                <a:cs typeface="Times New Roman"/>
              </a:rPr>
            </a:br>
            <a:r>
              <a:rPr lang="en-GB" sz="1400" dirty="0">
                <a:latin typeface="Candara" panose="020E0502030303020204" pitchFamily="34" charset="0"/>
                <a:cs typeface="Times New Roman"/>
              </a:rPr>
              <a:t>Group 3 = non-4DCR-PLWH with HIV-1 RNA &lt;50 copies/</a:t>
            </a:r>
            <a:r>
              <a:rPr lang="en-GB" sz="1400" dirty="0" err="1">
                <a:latin typeface="Candara" panose="020E0502030303020204" pitchFamily="34" charset="0"/>
                <a:cs typeface="Times New Roman"/>
              </a:rPr>
              <a:t>mL.</a:t>
            </a:r>
            <a:endParaRPr lang="it-IT" sz="1400" dirty="0">
              <a:latin typeface="Candara" panose="020E0502030303020204" pitchFamily="34" charset="0"/>
              <a:cs typeface="Times New Roman"/>
            </a:endParaRPr>
          </a:p>
        </p:txBody>
      </p:sp>
      <p:pic>
        <p:nvPicPr>
          <p:cNvPr id="43" name="Immagine 42" descr="Schermata 2020-06-18 alle 19.53.50.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130852" y="23199766"/>
            <a:ext cx="7061760" cy="4920323"/>
          </a:xfrm>
          <a:prstGeom prst="rect">
            <a:avLst/>
          </a:prstGeom>
        </p:spPr>
      </p:pic>
      <p:sp>
        <p:nvSpPr>
          <p:cNvPr id="9" name="CasellaDiTesto 8"/>
          <p:cNvSpPr txBox="1"/>
          <p:nvPr/>
        </p:nvSpPr>
        <p:spPr>
          <a:xfrm>
            <a:off x="28471683" y="8286139"/>
            <a:ext cx="13508516" cy="1569660"/>
          </a:xfrm>
          <a:prstGeom prst="rect">
            <a:avLst/>
          </a:prstGeom>
          <a:noFill/>
        </p:spPr>
        <p:txBody>
          <a:bodyPr wrap="square" rtlCol="0">
            <a:spAutoFit/>
          </a:bodyPr>
          <a:lstStyle/>
          <a:p>
            <a:pPr algn="just"/>
            <a:r>
              <a:rPr lang="it-IT" sz="2400" b="1" dirty="0">
                <a:latin typeface="Candara" panose="020E0502030303020204" pitchFamily="34" charset="0"/>
              </a:rPr>
              <a:t>Figure 2. </a:t>
            </a:r>
            <a:r>
              <a:rPr lang="it-IT" sz="2400" dirty="0" err="1">
                <a:latin typeface="Candara" panose="020E0502030303020204" pitchFamily="34" charset="0"/>
              </a:rPr>
              <a:t>Correlation</a:t>
            </a:r>
            <a:r>
              <a:rPr lang="it-IT" sz="2400" dirty="0">
                <a:latin typeface="Candara" panose="020E0502030303020204" pitchFamily="34" charset="0"/>
              </a:rPr>
              <a:t> </a:t>
            </a:r>
            <a:r>
              <a:rPr lang="it-IT" sz="2400" dirty="0" err="1">
                <a:latin typeface="Candara" panose="020E0502030303020204" pitchFamily="34" charset="0"/>
              </a:rPr>
              <a:t>matrix</a:t>
            </a:r>
            <a:r>
              <a:rPr lang="it-IT" sz="2400" dirty="0">
                <a:latin typeface="Candara" panose="020E0502030303020204" pitchFamily="34" charset="0"/>
              </a:rPr>
              <a:t> of </a:t>
            </a:r>
            <a:r>
              <a:rPr lang="it-IT" sz="2400" dirty="0" err="1">
                <a:latin typeface="Candara" panose="020E0502030303020204" pitchFamily="34" charset="0"/>
              </a:rPr>
              <a:t>inflammation</a:t>
            </a:r>
            <a:r>
              <a:rPr lang="it-IT" sz="2400" dirty="0">
                <a:latin typeface="Candara" panose="020E0502030303020204" pitchFamily="34" charset="0"/>
              </a:rPr>
              <a:t>, immune </a:t>
            </a:r>
            <a:r>
              <a:rPr lang="it-IT" sz="2400" dirty="0" err="1">
                <a:latin typeface="Candara" panose="020E0502030303020204" pitchFamily="34" charset="0"/>
              </a:rPr>
              <a:t>activation</a:t>
            </a:r>
            <a:r>
              <a:rPr lang="it-IT" sz="2400" dirty="0">
                <a:latin typeface="Candara" panose="020E0502030303020204" pitchFamily="34" charset="0"/>
              </a:rPr>
              <a:t> and </a:t>
            </a:r>
            <a:r>
              <a:rPr lang="it-IT" sz="2400" dirty="0" err="1">
                <a:latin typeface="Candara" panose="020E0502030303020204" pitchFamily="34" charset="0"/>
              </a:rPr>
              <a:t>microbial</a:t>
            </a:r>
            <a:r>
              <a:rPr lang="it-IT" sz="2400" dirty="0">
                <a:latin typeface="Candara" panose="020E0502030303020204" pitchFamily="34" charset="0"/>
              </a:rPr>
              <a:t> </a:t>
            </a:r>
            <a:r>
              <a:rPr lang="it-IT" sz="2400" dirty="0" err="1">
                <a:latin typeface="Candara" panose="020E0502030303020204" pitchFamily="34" charset="0"/>
              </a:rPr>
              <a:t>translocation</a:t>
            </a:r>
            <a:r>
              <a:rPr lang="it-IT" sz="2400" dirty="0">
                <a:latin typeface="Candara" panose="020E0502030303020204" pitchFamily="34" charset="0"/>
              </a:rPr>
              <a:t> </a:t>
            </a:r>
            <a:r>
              <a:rPr lang="it-IT" sz="2400" dirty="0" err="1">
                <a:latin typeface="Candara" panose="020E0502030303020204" pitchFamily="34" charset="0"/>
              </a:rPr>
              <a:t>biomarlkers</a:t>
            </a:r>
            <a:r>
              <a:rPr lang="it-IT" sz="2400" dirty="0">
                <a:latin typeface="Candara" panose="020E0502030303020204" pitchFamily="34" charset="0"/>
              </a:rPr>
              <a:t> and PLWH </a:t>
            </a:r>
            <a:r>
              <a:rPr lang="it-IT" sz="2400" dirty="0" err="1">
                <a:latin typeface="Candara" panose="020E0502030303020204" pitchFamily="34" charset="0"/>
              </a:rPr>
              <a:t>characteristics</a:t>
            </a:r>
            <a:r>
              <a:rPr lang="it-IT" sz="2400" dirty="0">
                <a:latin typeface="Candara" panose="020E0502030303020204" pitchFamily="34" charset="0"/>
              </a:rPr>
              <a:t>. </a:t>
            </a:r>
            <a:r>
              <a:rPr lang="it-IT" sz="2400" dirty="0" err="1">
                <a:latin typeface="Candara" panose="020E0502030303020204" pitchFamily="34" charset="0"/>
              </a:rPr>
              <a:t>Only</a:t>
            </a:r>
            <a:r>
              <a:rPr lang="it-IT" sz="2400" dirty="0">
                <a:latin typeface="Candara" panose="020E0502030303020204" pitchFamily="34" charset="0"/>
              </a:rPr>
              <a:t> </a:t>
            </a:r>
            <a:r>
              <a:rPr lang="it-IT" sz="2400" dirty="0" err="1">
                <a:latin typeface="Candara" panose="020E0502030303020204" pitchFamily="34" charset="0"/>
              </a:rPr>
              <a:t>significant</a:t>
            </a:r>
            <a:r>
              <a:rPr lang="it-IT" sz="2400" dirty="0">
                <a:latin typeface="Candara" panose="020E0502030303020204" pitchFamily="34" charset="0"/>
              </a:rPr>
              <a:t> </a:t>
            </a:r>
            <a:r>
              <a:rPr lang="it-IT" sz="2400" dirty="0" err="1">
                <a:latin typeface="Candara" panose="020E0502030303020204" pitchFamily="34" charset="0"/>
              </a:rPr>
              <a:t>correlation</a:t>
            </a:r>
            <a:r>
              <a:rPr lang="it-IT" sz="2400" dirty="0">
                <a:latin typeface="Candara" panose="020E0502030303020204" pitchFamily="34" charset="0"/>
              </a:rPr>
              <a:t> </a:t>
            </a:r>
            <a:r>
              <a:rPr lang="it-IT" sz="2400" dirty="0" err="1">
                <a:latin typeface="Candara" panose="020E0502030303020204" pitchFamily="34" charset="0"/>
              </a:rPr>
              <a:t>coefficients</a:t>
            </a:r>
            <a:r>
              <a:rPr lang="it-IT" sz="2400" dirty="0">
                <a:latin typeface="Candara" panose="020E0502030303020204" pitchFamily="34" charset="0"/>
              </a:rPr>
              <a:t> are </a:t>
            </a:r>
            <a:r>
              <a:rPr lang="it-IT" sz="2400" dirty="0" err="1">
                <a:latin typeface="Candara" panose="020E0502030303020204" pitchFamily="34" charset="0"/>
              </a:rPr>
              <a:t>reported</a:t>
            </a:r>
            <a:r>
              <a:rPr lang="it-IT" sz="2400" dirty="0">
                <a:latin typeface="Candara" panose="020E0502030303020204" pitchFamily="34" charset="0"/>
              </a:rPr>
              <a:t> (*p&lt;0.05; ** p&lt; 0.01; *** p&lt;0.001). In the color bar, the </a:t>
            </a:r>
            <a:r>
              <a:rPr lang="it-IT" sz="2400" dirty="0" err="1">
                <a:latin typeface="Candara" panose="020E0502030303020204" pitchFamily="34" charset="0"/>
              </a:rPr>
              <a:t>yellow</a:t>
            </a:r>
            <a:r>
              <a:rPr lang="it-IT" sz="2400" dirty="0">
                <a:latin typeface="Candara" panose="020E0502030303020204" pitchFamily="34" charset="0"/>
              </a:rPr>
              <a:t> side </a:t>
            </a:r>
            <a:r>
              <a:rPr lang="it-IT" sz="2400" dirty="0" err="1">
                <a:latin typeface="Candara" panose="020E0502030303020204" pitchFamily="34" charset="0"/>
              </a:rPr>
              <a:t>denotes</a:t>
            </a:r>
            <a:r>
              <a:rPr lang="it-IT" sz="2400" dirty="0">
                <a:latin typeface="Candara" panose="020E0502030303020204" pitchFamily="34" charset="0"/>
              </a:rPr>
              <a:t> the positive </a:t>
            </a:r>
            <a:r>
              <a:rPr lang="it-IT" sz="2400" dirty="0" err="1">
                <a:latin typeface="Candara" panose="020E0502030303020204" pitchFamily="34" charset="0"/>
              </a:rPr>
              <a:t>correlations</a:t>
            </a:r>
            <a:r>
              <a:rPr lang="it-IT" sz="2400" dirty="0">
                <a:latin typeface="Candara" panose="020E0502030303020204" pitchFamily="34" charset="0"/>
              </a:rPr>
              <a:t>, </a:t>
            </a:r>
            <a:r>
              <a:rPr lang="it-IT" sz="2400" dirty="0" err="1">
                <a:latin typeface="Candara" panose="020E0502030303020204" pitchFamily="34" charset="0"/>
              </a:rPr>
              <a:t>while</a:t>
            </a:r>
            <a:r>
              <a:rPr lang="it-IT" sz="2400" dirty="0">
                <a:latin typeface="Candara" panose="020E0502030303020204" pitchFamily="34" charset="0"/>
              </a:rPr>
              <a:t> green </a:t>
            </a:r>
            <a:r>
              <a:rPr lang="it-IT" sz="2400" dirty="0" err="1">
                <a:latin typeface="Candara" panose="020E0502030303020204" pitchFamily="34" charset="0"/>
              </a:rPr>
              <a:t>represents</a:t>
            </a:r>
            <a:r>
              <a:rPr lang="it-IT" sz="2400" dirty="0">
                <a:latin typeface="Candara" panose="020E0502030303020204" pitchFamily="34" charset="0"/>
              </a:rPr>
              <a:t> the negative </a:t>
            </a:r>
            <a:r>
              <a:rPr lang="it-IT" sz="2400" dirty="0" err="1">
                <a:latin typeface="Candara" panose="020E0502030303020204" pitchFamily="34" charset="0"/>
              </a:rPr>
              <a:t>correlations</a:t>
            </a:r>
            <a:r>
              <a:rPr lang="it-IT" sz="2400" dirty="0">
                <a:latin typeface="Candara" panose="020E0502030303020204" pitchFamily="34" charset="0"/>
              </a:rPr>
              <a:t>.</a:t>
            </a:r>
          </a:p>
        </p:txBody>
      </p:sp>
      <p:sp>
        <p:nvSpPr>
          <p:cNvPr id="10" name="Rettangolo 9"/>
          <p:cNvSpPr/>
          <p:nvPr/>
        </p:nvSpPr>
        <p:spPr>
          <a:xfrm>
            <a:off x="14237239" y="8286111"/>
            <a:ext cx="10530032" cy="461665"/>
          </a:xfrm>
          <a:prstGeom prst="rect">
            <a:avLst/>
          </a:prstGeom>
        </p:spPr>
        <p:txBody>
          <a:bodyPr wrap="square">
            <a:spAutoFit/>
          </a:bodyPr>
          <a:lstStyle/>
          <a:p>
            <a:pPr algn="just"/>
            <a:r>
              <a:rPr lang="en-GB" sz="2400" b="1" dirty="0">
                <a:solidFill>
                  <a:srgbClr val="000000"/>
                </a:solidFill>
                <a:latin typeface="Candara" panose="020E0502030303020204" pitchFamily="34" charset="0"/>
                <a:cs typeface="Times New Roman"/>
              </a:rPr>
              <a:t>Table 1. </a:t>
            </a:r>
            <a:r>
              <a:rPr lang="en-GB" sz="2400" dirty="0">
                <a:solidFill>
                  <a:srgbClr val="000000"/>
                </a:solidFill>
                <a:latin typeface="Candara" panose="020E0502030303020204" pitchFamily="34" charset="0"/>
                <a:cs typeface="Times New Roman"/>
              </a:rPr>
              <a:t>PLWH characteristics at the time of sampling </a:t>
            </a:r>
            <a:endParaRPr lang="it-IT" sz="2400" dirty="0">
              <a:latin typeface="Candara" panose="020E0502030303020204" pitchFamily="34" charset="0"/>
            </a:endParaRPr>
          </a:p>
        </p:txBody>
      </p:sp>
      <p:sp>
        <p:nvSpPr>
          <p:cNvPr id="11" name="Rettangolo 10"/>
          <p:cNvSpPr/>
          <p:nvPr/>
        </p:nvSpPr>
        <p:spPr>
          <a:xfrm>
            <a:off x="14012608" y="13830643"/>
            <a:ext cx="13813690" cy="1200329"/>
          </a:xfrm>
          <a:prstGeom prst="rect">
            <a:avLst/>
          </a:prstGeom>
        </p:spPr>
        <p:txBody>
          <a:bodyPr wrap="square">
            <a:spAutoFit/>
          </a:bodyPr>
          <a:lstStyle/>
          <a:p>
            <a:pPr algn="just"/>
            <a:r>
              <a:rPr lang="en-GB" sz="2400" b="1" dirty="0">
                <a:solidFill>
                  <a:srgbClr val="000000"/>
                </a:solidFill>
                <a:latin typeface="Candara" panose="020E0502030303020204" pitchFamily="34" charset="0"/>
                <a:cs typeface="Times New Roman"/>
              </a:rPr>
              <a:t>Figure 1. </a:t>
            </a:r>
            <a:r>
              <a:rPr lang="en-GB" sz="2400" dirty="0">
                <a:solidFill>
                  <a:srgbClr val="000000"/>
                </a:solidFill>
                <a:latin typeface="Candara" panose="020E0502030303020204" pitchFamily="34" charset="0"/>
                <a:cs typeface="Times New Roman"/>
              </a:rPr>
              <a:t>Plasma levels of inflammation (</a:t>
            </a:r>
            <a:r>
              <a:rPr lang="en-GB" sz="2400" dirty="0" err="1">
                <a:solidFill>
                  <a:srgbClr val="000000"/>
                </a:solidFill>
                <a:latin typeface="Candara" panose="020E0502030303020204" pitchFamily="34" charset="0"/>
                <a:cs typeface="Times New Roman"/>
              </a:rPr>
              <a:t>hs</a:t>
            </a:r>
            <a:r>
              <a:rPr lang="en-GB" sz="2400" dirty="0">
                <a:solidFill>
                  <a:srgbClr val="000000"/>
                </a:solidFill>
                <a:latin typeface="Candara" panose="020E0502030303020204" pitchFamily="34" charset="0"/>
                <a:cs typeface="Times New Roman"/>
              </a:rPr>
              <a:t>-CRP, IL-6, d-dimer, TNF-alpha), immune activation (sCD163 and CXCL13), and microbial translocation (sCD14,1-3-BDG and </a:t>
            </a:r>
            <a:r>
              <a:rPr lang="en-GB" sz="2400" dirty="0" err="1">
                <a:solidFill>
                  <a:srgbClr val="000000"/>
                </a:solidFill>
                <a:latin typeface="Candara" panose="020E0502030303020204" pitchFamily="34" charset="0"/>
                <a:cs typeface="Times New Roman"/>
              </a:rPr>
              <a:t>EndoCAb</a:t>
            </a:r>
            <a:r>
              <a:rPr lang="en-GB" sz="2400" dirty="0">
                <a:solidFill>
                  <a:srgbClr val="000000"/>
                </a:solidFill>
                <a:latin typeface="Candara" panose="020E0502030303020204" pitchFamily="34" charset="0"/>
                <a:cs typeface="Times New Roman"/>
              </a:rPr>
              <a:t> IgG) soluble biomarkers among the  three different groups of PLWH</a:t>
            </a:r>
            <a:endParaRPr lang="it-IT" sz="2400" dirty="0">
              <a:latin typeface="Candara" panose="020E0502030303020204" pitchFamily="34" charset="0"/>
            </a:endParaRPr>
          </a:p>
        </p:txBody>
      </p:sp>
      <p:sp>
        <p:nvSpPr>
          <p:cNvPr id="12" name="Rettangolo 11"/>
          <p:cNvSpPr/>
          <p:nvPr/>
        </p:nvSpPr>
        <p:spPr>
          <a:xfrm>
            <a:off x="28360455" y="22663541"/>
            <a:ext cx="6865486" cy="461665"/>
          </a:xfrm>
          <a:prstGeom prst="rect">
            <a:avLst/>
          </a:prstGeom>
        </p:spPr>
        <p:txBody>
          <a:bodyPr wrap="square">
            <a:spAutoFit/>
          </a:bodyPr>
          <a:lstStyle/>
          <a:p>
            <a:r>
              <a:rPr lang="en-GB" sz="2400" b="1" dirty="0">
                <a:solidFill>
                  <a:srgbClr val="000000"/>
                </a:solidFill>
                <a:latin typeface="Candara" panose="020E0502030303020204" pitchFamily="34" charset="0"/>
                <a:cs typeface="Times New Roman"/>
              </a:rPr>
              <a:t>Figure 3.</a:t>
            </a:r>
            <a:r>
              <a:rPr lang="en-GB" sz="2400" dirty="0">
                <a:solidFill>
                  <a:srgbClr val="000000"/>
                </a:solidFill>
                <a:latin typeface="Candara" panose="020E0502030303020204" pitchFamily="34" charset="0"/>
                <a:cs typeface="Times New Roman"/>
              </a:rPr>
              <a:t> IBS distribution in the three groups </a:t>
            </a:r>
            <a:endParaRPr lang="it-IT" sz="2400" dirty="0">
              <a:latin typeface="Candara" panose="020E0502030303020204" pitchFamily="34" charset="0"/>
            </a:endParaRPr>
          </a:p>
        </p:txBody>
      </p:sp>
      <p:sp>
        <p:nvSpPr>
          <p:cNvPr id="41" name="CasellaDiTesto 40"/>
          <p:cNvSpPr txBox="1"/>
          <p:nvPr/>
        </p:nvSpPr>
        <p:spPr>
          <a:xfrm>
            <a:off x="34501540" y="24758801"/>
            <a:ext cx="7671316" cy="830997"/>
          </a:xfrm>
          <a:prstGeom prst="rect">
            <a:avLst/>
          </a:prstGeom>
          <a:noFill/>
        </p:spPr>
        <p:txBody>
          <a:bodyPr wrap="square" rtlCol="0">
            <a:spAutoFit/>
          </a:bodyPr>
          <a:lstStyle/>
          <a:p>
            <a:pPr algn="just"/>
            <a:r>
              <a:rPr lang="it-IT" sz="2400" b="1" dirty="0" err="1">
                <a:latin typeface="Candara" panose="020E0502030303020204" pitchFamily="34" charset="0"/>
                <a:cs typeface="Times New Roman"/>
              </a:rPr>
              <a:t>Table</a:t>
            </a:r>
            <a:r>
              <a:rPr lang="it-IT" sz="2400" b="1" dirty="0">
                <a:latin typeface="Candara" panose="020E0502030303020204" pitchFamily="34" charset="0"/>
                <a:cs typeface="Times New Roman"/>
              </a:rPr>
              <a:t> 2. </a:t>
            </a:r>
            <a:r>
              <a:rPr lang="it-IT" sz="2400" dirty="0">
                <a:latin typeface="Candara" panose="020E0502030303020204" pitchFamily="34" charset="0"/>
                <a:cs typeface="Times New Roman"/>
              </a:rPr>
              <a:t>Linear </a:t>
            </a:r>
            <a:r>
              <a:rPr lang="it-IT" sz="2400" dirty="0" err="1">
                <a:latin typeface="Candara" panose="020E0502030303020204" pitchFamily="34" charset="0"/>
                <a:cs typeface="Times New Roman"/>
              </a:rPr>
              <a:t>regression</a:t>
            </a:r>
            <a:r>
              <a:rPr lang="it-IT" sz="2400" dirty="0">
                <a:latin typeface="Candara" panose="020E0502030303020204" pitchFamily="34" charset="0"/>
                <a:cs typeface="Times New Roman"/>
              </a:rPr>
              <a:t> analysis</a:t>
            </a:r>
            <a:r>
              <a:rPr lang="en-US" sz="2400" dirty="0">
                <a:latin typeface="Candara" panose="020E0502030303020204" pitchFamily="34" charset="0"/>
              </a:rPr>
              <a:t> to estimate factors associated with IBS</a:t>
            </a:r>
            <a:r>
              <a:rPr lang="it-IT" sz="2400" b="1" dirty="0">
                <a:latin typeface="Candara" panose="020E0502030303020204" pitchFamily="34" charset="0"/>
                <a:cs typeface="Times New Roman"/>
              </a:rPr>
              <a:t> </a:t>
            </a:r>
          </a:p>
        </p:txBody>
      </p:sp>
      <p:sp>
        <p:nvSpPr>
          <p:cNvPr id="44" name="Rettangolo 43"/>
          <p:cNvSpPr/>
          <p:nvPr/>
        </p:nvSpPr>
        <p:spPr>
          <a:xfrm>
            <a:off x="14012608" y="15189157"/>
            <a:ext cx="13813690" cy="13906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208906" y="30471473"/>
            <a:ext cx="34816589" cy="1492716"/>
          </a:xfrm>
          <a:prstGeom prst="rect">
            <a:avLst/>
          </a:prstGeom>
        </p:spPr>
        <p:txBody>
          <a:bodyPr wrap="square">
            <a:spAutoFit/>
          </a:bodyPr>
          <a:lstStyle/>
          <a:p>
            <a:pPr algn="just"/>
            <a:r>
              <a:rPr lang="it-IT" sz="1300" dirty="0">
                <a:solidFill>
                  <a:srgbClr val="000000"/>
                </a:solidFill>
                <a:latin typeface="Candara" panose="020E0502030303020204" pitchFamily="34" charset="0"/>
              </a:rPr>
              <a:t>The </a:t>
            </a:r>
            <a:r>
              <a:rPr lang="it-IT" sz="1300" dirty="0" err="1">
                <a:solidFill>
                  <a:srgbClr val="000000"/>
                </a:solidFill>
                <a:latin typeface="Candara" panose="020E0502030303020204" pitchFamily="34" charset="0"/>
              </a:rPr>
              <a:t>authors</a:t>
            </a:r>
            <a:r>
              <a:rPr lang="it-IT" sz="1300" dirty="0">
                <a:solidFill>
                  <a:srgbClr val="000000"/>
                </a:solidFill>
                <a:latin typeface="Candara" panose="020E0502030303020204" pitchFamily="34" charset="0"/>
              </a:rPr>
              <a:t> </a:t>
            </a:r>
            <a:r>
              <a:rPr lang="it-IT" sz="1300" dirty="0" err="1">
                <a:solidFill>
                  <a:srgbClr val="000000"/>
                </a:solidFill>
                <a:latin typeface="Candara" panose="020E0502030303020204" pitchFamily="34" charset="0"/>
              </a:rPr>
              <a:t>wish</a:t>
            </a:r>
            <a:r>
              <a:rPr lang="it-IT" sz="1300" dirty="0">
                <a:solidFill>
                  <a:srgbClr val="000000"/>
                </a:solidFill>
                <a:latin typeface="Candara" panose="020E0502030303020204" pitchFamily="34" charset="0"/>
              </a:rPr>
              <a:t> to </a:t>
            </a:r>
            <a:r>
              <a:rPr lang="it-IT" sz="1300" dirty="0" err="1">
                <a:solidFill>
                  <a:srgbClr val="000000"/>
                </a:solidFill>
                <a:latin typeface="Candara" panose="020E0502030303020204" pitchFamily="34" charset="0"/>
              </a:rPr>
              <a:t>thank</a:t>
            </a:r>
            <a:r>
              <a:rPr lang="it-IT" sz="1300" dirty="0">
                <a:solidFill>
                  <a:srgbClr val="000000"/>
                </a:solidFill>
                <a:latin typeface="Candara" panose="020E0502030303020204" pitchFamily="34" charset="0"/>
              </a:rPr>
              <a:t> the PRESTIGIO </a:t>
            </a:r>
            <a:r>
              <a:rPr lang="it-IT" sz="1300" dirty="0" err="1">
                <a:solidFill>
                  <a:srgbClr val="000000"/>
                </a:solidFill>
                <a:latin typeface="Candara" panose="020E0502030303020204" pitchFamily="34" charset="0"/>
              </a:rPr>
              <a:t>Study</a:t>
            </a:r>
            <a:r>
              <a:rPr lang="it-IT" sz="1300" dirty="0">
                <a:solidFill>
                  <a:srgbClr val="000000"/>
                </a:solidFill>
                <a:latin typeface="Candara" panose="020E0502030303020204" pitchFamily="34" charset="0"/>
              </a:rPr>
              <a:t> Group: STEERING COMMITTEE: Antonella Castagna (Coordinator), Nicola </a:t>
            </a:r>
            <a:r>
              <a:rPr lang="it-IT" sz="1300" dirty="0" err="1">
                <a:solidFill>
                  <a:srgbClr val="000000"/>
                </a:solidFill>
                <a:latin typeface="Candara" panose="020E0502030303020204" pitchFamily="34" charset="0"/>
              </a:rPr>
              <a:t>Gianotti</a:t>
            </a:r>
            <a:r>
              <a:rPr lang="it-IT" sz="1300" dirty="0">
                <a:solidFill>
                  <a:srgbClr val="000000"/>
                </a:solidFill>
                <a:latin typeface="Candara" panose="020E0502030303020204" pitchFamily="34" charset="0"/>
              </a:rPr>
              <a:t>, Laura Galli, Franco Maggiolo, Leonardo Calza, Emanuele Focà, Gaetana </a:t>
            </a:r>
            <a:r>
              <a:rPr lang="it-IT" sz="1300" dirty="0" err="1">
                <a:solidFill>
                  <a:srgbClr val="000000"/>
                </a:solidFill>
                <a:latin typeface="Candara" panose="020E0502030303020204" pitchFamily="34" charset="0"/>
              </a:rPr>
              <a:t>Sterrantino</a:t>
            </a:r>
            <a:r>
              <a:rPr lang="it-IT" sz="1300" dirty="0">
                <a:solidFill>
                  <a:srgbClr val="000000"/>
                </a:solidFill>
                <a:latin typeface="Candara" panose="020E0502030303020204" pitchFamily="34" charset="0"/>
              </a:rPr>
              <a:t>, Giovanni </a:t>
            </a:r>
            <a:r>
              <a:rPr lang="it-IT" sz="1300" dirty="0" err="1">
                <a:solidFill>
                  <a:srgbClr val="000000"/>
                </a:solidFill>
                <a:latin typeface="Candara" panose="020E0502030303020204" pitchFamily="34" charset="0"/>
              </a:rPr>
              <a:t>Cenderello</a:t>
            </a:r>
            <a:r>
              <a:rPr lang="it-IT" sz="1300" dirty="0">
                <a:solidFill>
                  <a:srgbClr val="000000"/>
                </a:solidFill>
                <a:latin typeface="Candara" panose="020E0502030303020204" pitchFamily="34" charset="0"/>
              </a:rPr>
              <a:t>, Antonio Di Biagio, Stefano Rusconi, Cristina </a:t>
            </a:r>
            <a:r>
              <a:rPr lang="it-IT" sz="1300" dirty="0" err="1">
                <a:solidFill>
                  <a:srgbClr val="000000"/>
                </a:solidFill>
                <a:latin typeface="Candara" panose="020E0502030303020204" pitchFamily="34" charset="0"/>
              </a:rPr>
              <a:t>Mussini</a:t>
            </a:r>
            <a:r>
              <a:rPr lang="it-IT" sz="1300" dirty="0">
                <a:solidFill>
                  <a:srgbClr val="000000"/>
                </a:solidFill>
                <a:latin typeface="Candara" panose="020E0502030303020204" pitchFamily="34" charset="0"/>
              </a:rPr>
              <a:t>, Marianna Menozzi, Andrea Antinori, Roberta </a:t>
            </a:r>
            <a:r>
              <a:rPr lang="it-IT" sz="1300" dirty="0" err="1">
                <a:solidFill>
                  <a:srgbClr val="000000"/>
                </a:solidFill>
                <a:latin typeface="Candara" panose="020E0502030303020204" pitchFamily="34" charset="0"/>
              </a:rPr>
              <a:t>Gagliardini</a:t>
            </a:r>
            <a:r>
              <a:rPr lang="it-IT" sz="1300" dirty="0">
                <a:solidFill>
                  <a:srgbClr val="000000"/>
                </a:solidFill>
                <a:latin typeface="Candara" panose="020E0502030303020204" pitchFamily="34" charset="0"/>
              </a:rPr>
              <a:t>, Stefano Bonora, Micol Ferrara, Maurizio </a:t>
            </a:r>
            <a:r>
              <a:rPr lang="it-IT" sz="1300" dirty="0" err="1">
                <a:solidFill>
                  <a:srgbClr val="000000"/>
                </a:solidFill>
                <a:latin typeface="Candara" panose="020E0502030303020204" pitchFamily="34" charset="0"/>
              </a:rPr>
              <a:t>Zazzi</a:t>
            </a:r>
            <a:r>
              <a:rPr lang="it-IT" sz="1300" dirty="0">
                <a:solidFill>
                  <a:srgbClr val="000000"/>
                </a:solidFill>
                <a:latin typeface="Candara" panose="020E0502030303020204" pitchFamily="34" charset="0"/>
              </a:rPr>
              <a:t>, Maria Santoro, Giulio Maria Corbelli.</a:t>
            </a:r>
          </a:p>
          <a:p>
            <a:pPr algn="just"/>
            <a:r>
              <a:rPr lang="it-IT" sz="1300" dirty="0">
                <a:solidFill>
                  <a:srgbClr val="000000"/>
                </a:solidFill>
                <a:latin typeface="Candara" panose="020E0502030303020204" pitchFamily="34" charset="0"/>
              </a:rPr>
              <a:t>VIROLOGY TEAM AND BIOLOGICAL BANK: Maurizio </a:t>
            </a:r>
            <a:r>
              <a:rPr lang="it-IT" sz="1300" dirty="0" err="1">
                <a:solidFill>
                  <a:srgbClr val="000000"/>
                </a:solidFill>
                <a:latin typeface="Candara" panose="020E0502030303020204" pitchFamily="34" charset="0"/>
              </a:rPr>
              <a:t>Zazzi</a:t>
            </a:r>
            <a:r>
              <a:rPr lang="it-IT" sz="1300" dirty="0">
                <a:solidFill>
                  <a:srgbClr val="000000"/>
                </a:solidFill>
                <a:latin typeface="Candara" panose="020E0502030303020204" pitchFamily="34" charset="0"/>
              </a:rPr>
              <a:t>, Maria Mercedes Santoro, Andrea Galli. STUDY COORDINATORS: Elisabetta Carini, Maria Rita Parisi. STATISTICAL AND MONITORING TEAM: Laura Galli, Andrea Poli, Alba </a:t>
            </a:r>
            <a:r>
              <a:rPr lang="it-IT" sz="1300" dirty="0" err="1">
                <a:solidFill>
                  <a:srgbClr val="000000"/>
                </a:solidFill>
                <a:latin typeface="Candara" panose="020E0502030303020204" pitchFamily="34" charset="0"/>
              </a:rPr>
              <a:t>Bigoloni</a:t>
            </a:r>
            <a:r>
              <a:rPr lang="it-IT" sz="1300" dirty="0">
                <a:solidFill>
                  <a:srgbClr val="000000"/>
                </a:solidFill>
                <a:latin typeface="Candara" panose="020E0502030303020204" pitchFamily="34" charset="0"/>
              </a:rPr>
              <a:t>. PARTICIPATING CENTERS: Ancona: Marcello </a:t>
            </a:r>
            <a:r>
              <a:rPr lang="it-IT" sz="1300" dirty="0" err="1">
                <a:solidFill>
                  <a:srgbClr val="000000"/>
                </a:solidFill>
                <a:latin typeface="Candara" panose="020E0502030303020204" pitchFamily="34" charset="0"/>
              </a:rPr>
              <a:t>Tavio</a:t>
            </a:r>
            <a:r>
              <a:rPr lang="it-IT" sz="1300" dirty="0">
                <a:solidFill>
                  <a:srgbClr val="000000"/>
                </a:solidFill>
                <a:latin typeface="Candara" panose="020E0502030303020204" pitchFamily="34" charset="0"/>
              </a:rPr>
              <a:t>, Luca Butini, Andrea </a:t>
            </a:r>
            <a:r>
              <a:rPr lang="it-IT" sz="1300" dirty="0" err="1">
                <a:solidFill>
                  <a:srgbClr val="000000"/>
                </a:solidFill>
                <a:latin typeface="Candara" panose="020E0502030303020204" pitchFamily="34" charset="0"/>
              </a:rPr>
              <a:t>Giacometti</a:t>
            </a:r>
            <a:r>
              <a:rPr lang="it-IT" sz="1300" dirty="0">
                <a:solidFill>
                  <a:srgbClr val="000000"/>
                </a:solidFill>
                <a:latin typeface="Candara" panose="020E0502030303020204" pitchFamily="34" charset="0"/>
              </a:rPr>
              <a:t>; Aviano: Emanuela </a:t>
            </a:r>
            <a:r>
              <a:rPr lang="it-IT" sz="1300" dirty="0" err="1">
                <a:solidFill>
                  <a:srgbClr val="000000"/>
                </a:solidFill>
                <a:latin typeface="Candara" panose="020E0502030303020204" pitchFamily="34" charset="0"/>
              </a:rPr>
              <a:t>Vaccher</a:t>
            </a:r>
            <a:r>
              <a:rPr lang="it-IT" sz="1300" dirty="0">
                <a:solidFill>
                  <a:srgbClr val="000000"/>
                </a:solidFill>
                <a:latin typeface="Candara" panose="020E0502030303020204" pitchFamily="34" charset="0"/>
              </a:rPr>
              <a:t>, Ferdinando </a:t>
            </a:r>
            <a:r>
              <a:rPr lang="it-IT" sz="1300" dirty="0" err="1">
                <a:solidFill>
                  <a:srgbClr val="000000"/>
                </a:solidFill>
                <a:latin typeface="Candara" panose="020E0502030303020204" pitchFamily="34" charset="0"/>
              </a:rPr>
              <a:t>Martellotta</a:t>
            </a:r>
            <a:r>
              <a:rPr lang="it-IT" sz="1300" dirty="0">
                <a:solidFill>
                  <a:srgbClr val="000000"/>
                </a:solidFill>
                <a:latin typeface="Candara" panose="020E0502030303020204" pitchFamily="34" charset="0"/>
              </a:rPr>
              <a:t>, Valentina Da </a:t>
            </a:r>
            <a:r>
              <a:rPr lang="it-IT" sz="1300" dirty="0" err="1">
                <a:solidFill>
                  <a:srgbClr val="000000"/>
                </a:solidFill>
                <a:latin typeface="Candara" panose="020E0502030303020204" pitchFamily="34" charset="0"/>
              </a:rPr>
              <a:t>Ros</a:t>
            </a:r>
            <a:r>
              <a:rPr lang="it-IT" sz="1300" dirty="0">
                <a:solidFill>
                  <a:srgbClr val="000000"/>
                </a:solidFill>
                <a:latin typeface="Candara" panose="020E0502030303020204" pitchFamily="34" charset="0"/>
              </a:rPr>
              <a:t>; Bari: Gioacchino Angarano, Annalisa Saracino, Flavia Balena; Bergamo: Franco Maggiolo, Laura Comi, Elisa Di Filippo, Daniela Valenti, Claudia Suardi, Barbara Mazzola; Bologna: Pierluigi Viale, Leonardo Calza, Elena Rosselli del Turco, Marta </a:t>
            </a:r>
            <a:r>
              <a:rPr lang="it-IT" sz="1300" dirty="0" err="1">
                <a:solidFill>
                  <a:srgbClr val="000000"/>
                </a:solidFill>
                <a:latin typeface="Candara" panose="020E0502030303020204" pitchFamily="34" charset="0"/>
              </a:rPr>
              <a:t>Vacas</a:t>
            </a:r>
            <a:r>
              <a:rPr lang="it-IT" sz="1300" dirty="0">
                <a:solidFill>
                  <a:srgbClr val="000000"/>
                </a:solidFill>
                <a:latin typeface="Candara" panose="020E0502030303020204" pitchFamily="34" charset="0"/>
              </a:rPr>
              <a:t> Ramirez; Brescia: Francesco Castelli, Emanuele Focà, Anna </a:t>
            </a:r>
            <a:r>
              <a:rPr lang="it-IT" sz="1300" dirty="0" err="1">
                <a:solidFill>
                  <a:srgbClr val="000000"/>
                </a:solidFill>
                <a:latin typeface="Candara" panose="020E0502030303020204" pitchFamily="34" charset="0"/>
              </a:rPr>
              <a:t>Celotti</a:t>
            </a:r>
            <a:r>
              <a:rPr lang="it-IT" sz="1300" dirty="0">
                <a:solidFill>
                  <a:srgbClr val="000000"/>
                </a:solidFill>
                <a:latin typeface="Candara" panose="020E0502030303020204" pitchFamily="34" charset="0"/>
              </a:rPr>
              <a:t>, Francesca </a:t>
            </a:r>
            <a:r>
              <a:rPr lang="it-IT" sz="1300" dirty="0" err="1">
                <a:solidFill>
                  <a:srgbClr val="000000"/>
                </a:solidFill>
                <a:latin typeface="Candara" panose="020E0502030303020204" pitchFamily="34" charset="0"/>
              </a:rPr>
              <a:t>Brognoli</a:t>
            </a:r>
            <a:r>
              <a:rPr lang="it-IT" sz="1300" dirty="0">
                <a:solidFill>
                  <a:srgbClr val="000000"/>
                </a:solidFill>
                <a:latin typeface="Candara" panose="020E0502030303020204" pitchFamily="34" charset="0"/>
              </a:rPr>
              <a:t>; Busto Arsizio: Guido </a:t>
            </a:r>
            <a:r>
              <a:rPr lang="it-IT" sz="1300" dirty="0" err="1">
                <a:solidFill>
                  <a:srgbClr val="000000"/>
                </a:solidFill>
                <a:latin typeface="Candara" panose="020E0502030303020204" pitchFamily="34" charset="0"/>
              </a:rPr>
              <a:t>Bonoldi</a:t>
            </a:r>
            <a:r>
              <a:rPr lang="it-IT" sz="1300" dirty="0">
                <a:solidFill>
                  <a:srgbClr val="000000"/>
                </a:solidFill>
                <a:latin typeface="Candara" panose="020E0502030303020204" pitchFamily="34" charset="0"/>
              </a:rPr>
              <a:t>, Barbara </a:t>
            </a:r>
            <a:r>
              <a:rPr lang="it-IT" sz="1300" dirty="0" err="1">
                <a:solidFill>
                  <a:srgbClr val="000000"/>
                </a:solidFill>
                <a:latin typeface="Candara" panose="020E0502030303020204" pitchFamily="34" charset="0"/>
              </a:rPr>
              <a:t>Menzaghi</a:t>
            </a:r>
            <a:r>
              <a:rPr lang="it-IT" sz="1300" dirty="0">
                <a:solidFill>
                  <a:srgbClr val="000000"/>
                </a:solidFill>
                <a:latin typeface="Candara" panose="020E0502030303020204" pitchFamily="34" charset="0"/>
              </a:rPr>
              <a:t>, Clara </a:t>
            </a:r>
            <a:r>
              <a:rPr lang="it-IT" sz="1300" dirty="0" err="1">
                <a:solidFill>
                  <a:srgbClr val="000000"/>
                </a:solidFill>
                <a:latin typeface="Candara" panose="020E0502030303020204" pitchFamily="34" charset="0"/>
              </a:rPr>
              <a:t>Abeli</a:t>
            </a:r>
            <a:r>
              <a:rPr lang="it-IT" sz="1300" dirty="0">
                <a:solidFill>
                  <a:srgbClr val="000000"/>
                </a:solidFill>
                <a:latin typeface="Candara" panose="020E0502030303020204" pitchFamily="34" charset="0"/>
              </a:rPr>
              <a:t>, Maddalena </a:t>
            </a:r>
            <a:r>
              <a:rPr lang="it-IT" sz="1300" dirty="0" err="1">
                <a:solidFill>
                  <a:srgbClr val="000000"/>
                </a:solidFill>
                <a:latin typeface="Candara" panose="020E0502030303020204" pitchFamily="34" charset="0"/>
              </a:rPr>
              <a:t>Farinazzo</a:t>
            </a:r>
            <a:r>
              <a:rPr lang="it-IT" sz="1300" dirty="0">
                <a:solidFill>
                  <a:srgbClr val="000000"/>
                </a:solidFill>
                <a:latin typeface="Candara" panose="020E0502030303020204" pitchFamily="34" charset="0"/>
              </a:rPr>
              <a:t>; Cagliari: Francesco </a:t>
            </a:r>
            <a:r>
              <a:rPr lang="it-IT" sz="1300" dirty="0" err="1">
                <a:solidFill>
                  <a:srgbClr val="000000"/>
                </a:solidFill>
                <a:latin typeface="Candara" panose="020E0502030303020204" pitchFamily="34" charset="0"/>
              </a:rPr>
              <a:t>Ortu</a:t>
            </a:r>
            <a:r>
              <a:rPr lang="it-IT" sz="1300" dirty="0">
                <a:solidFill>
                  <a:srgbClr val="000000"/>
                </a:solidFill>
                <a:latin typeface="Candara" panose="020E0502030303020204" pitchFamily="34" charset="0"/>
              </a:rPr>
              <a:t>, Marco Campus; Catania: Bruno Cacopardo, Maurizio Celesia; Cremona: Angelo Pan, Chiara </a:t>
            </a:r>
            <a:r>
              <a:rPr lang="it-IT" sz="1300" dirty="0" err="1">
                <a:solidFill>
                  <a:srgbClr val="000000"/>
                </a:solidFill>
                <a:latin typeface="Candara" panose="020E0502030303020204" pitchFamily="34" charset="0"/>
              </a:rPr>
              <a:t>Fornabaio</a:t>
            </a:r>
            <a:r>
              <a:rPr lang="it-IT" sz="1300" dirty="0">
                <a:solidFill>
                  <a:srgbClr val="000000"/>
                </a:solidFill>
                <a:latin typeface="Candara" panose="020E0502030303020204" pitchFamily="34" charset="0"/>
              </a:rPr>
              <a:t>; Firenze: Alessandro </a:t>
            </a:r>
            <a:r>
              <a:rPr lang="it-IT" sz="1300" dirty="0" err="1">
                <a:solidFill>
                  <a:srgbClr val="000000"/>
                </a:solidFill>
                <a:latin typeface="Candara" panose="020E0502030303020204" pitchFamily="34" charset="0"/>
              </a:rPr>
              <a:t>Bartoloni</a:t>
            </a:r>
            <a:r>
              <a:rPr lang="it-IT" sz="1300" dirty="0">
                <a:solidFill>
                  <a:srgbClr val="000000"/>
                </a:solidFill>
                <a:latin typeface="Candara" panose="020E0502030303020204" pitchFamily="34" charset="0"/>
              </a:rPr>
              <a:t>, Gaetana </a:t>
            </a:r>
            <a:r>
              <a:rPr lang="it-IT" sz="1300" dirty="0" err="1">
                <a:solidFill>
                  <a:srgbClr val="000000"/>
                </a:solidFill>
                <a:latin typeface="Candara" panose="020E0502030303020204" pitchFamily="34" charset="0"/>
              </a:rPr>
              <a:t>Sterrantino</a:t>
            </a:r>
            <a:r>
              <a:rPr lang="it-IT" sz="1300" dirty="0">
                <a:solidFill>
                  <a:srgbClr val="000000"/>
                </a:solidFill>
                <a:latin typeface="Candara" panose="020E0502030303020204" pitchFamily="34" charset="0"/>
              </a:rPr>
              <a:t>, Francesca Rinaldi, Susanna </a:t>
            </a:r>
            <a:r>
              <a:rPr lang="it-IT" sz="1300" dirty="0" err="1">
                <a:solidFill>
                  <a:srgbClr val="000000"/>
                </a:solidFill>
                <a:latin typeface="Candara" panose="020E0502030303020204" pitchFamily="34" charset="0"/>
              </a:rPr>
              <a:t>Giachè</a:t>
            </a:r>
            <a:r>
              <a:rPr lang="it-IT" sz="1300" dirty="0">
                <a:solidFill>
                  <a:srgbClr val="000000"/>
                </a:solidFill>
                <a:latin typeface="Candara" panose="020E0502030303020204" pitchFamily="34" charset="0"/>
              </a:rPr>
              <a:t>, </a:t>
            </a:r>
            <a:r>
              <a:rPr lang="it-IT" sz="1300" dirty="0" err="1">
                <a:solidFill>
                  <a:srgbClr val="000000"/>
                </a:solidFill>
                <a:latin typeface="Candara" panose="020E0502030303020204" pitchFamily="34" charset="0"/>
              </a:rPr>
              <a:t>Blanc</a:t>
            </a:r>
            <a:r>
              <a:rPr lang="it-IT" sz="1300" dirty="0">
                <a:solidFill>
                  <a:srgbClr val="000000"/>
                </a:solidFill>
                <a:latin typeface="Candara" panose="020E0502030303020204" pitchFamily="34" charset="0"/>
              </a:rPr>
              <a:t> Pierluigi, Francesca Vichi, Francesco Maria Fusco; Foggia: Teresa </a:t>
            </a:r>
            <a:r>
              <a:rPr lang="it-IT" sz="1300" dirty="0" err="1">
                <a:solidFill>
                  <a:srgbClr val="000000"/>
                </a:solidFill>
                <a:latin typeface="Candara" panose="020E0502030303020204" pitchFamily="34" charset="0"/>
              </a:rPr>
              <a:t>Santantonio</a:t>
            </a:r>
            <a:r>
              <a:rPr lang="it-IT" sz="1300" dirty="0">
                <a:solidFill>
                  <a:srgbClr val="000000"/>
                </a:solidFill>
                <a:latin typeface="Candara" panose="020E0502030303020204" pitchFamily="34" charset="0"/>
              </a:rPr>
              <a:t>, Sergio Ferrara, Serena Rita Bruno; Genova: Giovanni Cassola, Giovanni </a:t>
            </a:r>
            <a:r>
              <a:rPr lang="it-IT" sz="1300" dirty="0" err="1">
                <a:solidFill>
                  <a:srgbClr val="000000"/>
                </a:solidFill>
                <a:latin typeface="Candara" panose="020E0502030303020204" pitchFamily="34" charset="0"/>
              </a:rPr>
              <a:t>Cenderello</a:t>
            </a:r>
            <a:r>
              <a:rPr lang="it-IT" sz="1300" dirty="0">
                <a:solidFill>
                  <a:srgbClr val="000000"/>
                </a:solidFill>
                <a:latin typeface="Candara" panose="020E0502030303020204" pitchFamily="34" charset="0"/>
              </a:rPr>
              <a:t>, </a:t>
            </a:r>
            <a:r>
              <a:rPr lang="it-IT" sz="1300" dirty="0" err="1">
                <a:solidFill>
                  <a:srgbClr val="000000"/>
                </a:solidFill>
                <a:latin typeface="Candara" panose="020E0502030303020204" pitchFamily="34" charset="0"/>
              </a:rPr>
              <a:t>Feasi</a:t>
            </a:r>
            <a:r>
              <a:rPr lang="it-IT" sz="1300" dirty="0">
                <a:solidFill>
                  <a:srgbClr val="000000"/>
                </a:solidFill>
                <a:latin typeface="Candara" panose="020E0502030303020204" pitchFamily="34" charset="0"/>
              </a:rPr>
              <a:t> Marcello, Francesca </a:t>
            </a:r>
            <a:r>
              <a:rPr lang="it-IT" sz="1300" dirty="0" err="1">
                <a:solidFill>
                  <a:srgbClr val="000000"/>
                </a:solidFill>
                <a:latin typeface="Candara" panose="020E0502030303020204" pitchFamily="34" charset="0"/>
              </a:rPr>
              <a:t>Calautti</a:t>
            </a:r>
            <a:r>
              <a:rPr lang="it-IT" sz="1300" dirty="0">
                <a:solidFill>
                  <a:srgbClr val="000000"/>
                </a:solidFill>
                <a:latin typeface="Candara" panose="020E0502030303020204" pitchFamily="34" charset="0"/>
              </a:rPr>
              <a:t>, Matteo Bassetti, Antonio Di Biagio, Bianca </a:t>
            </a:r>
            <a:r>
              <a:rPr lang="it-IT" sz="1300" dirty="0" err="1">
                <a:solidFill>
                  <a:srgbClr val="000000"/>
                </a:solidFill>
                <a:latin typeface="Candara" panose="020E0502030303020204" pitchFamily="34" charset="0"/>
              </a:rPr>
              <a:t>Bruzzone</a:t>
            </a:r>
            <a:r>
              <a:rPr lang="it-IT" sz="1300" dirty="0">
                <a:solidFill>
                  <a:srgbClr val="000000"/>
                </a:solidFill>
                <a:latin typeface="Candara" panose="020E0502030303020204" pitchFamily="34" charset="0"/>
              </a:rPr>
              <a:t>; La Spezia: Stefania </a:t>
            </a:r>
            <a:r>
              <a:rPr lang="it-IT" sz="1300" dirty="0" err="1">
                <a:solidFill>
                  <a:srgbClr val="000000"/>
                </a:solidFill>
                <a:latin typeface="Candara" panose="020E0502030303020204" pitchFamily="34" charset="0"/>
              </a:rPr>
              <a:t>Artioli</a:t>
            </a:r>
            <a:r>
              <a:rPr lang="it-IT" sz="1300" dirty="0">
                <a:solidFill>
                  <a:srgbClr val="000000"/>
                </a:solidFill>
                <a:latin typeface="Candara" panose="020E0502030303020204" pitchFamily="34" charset="0"/>
              </a:rPr>
              <a:t>; Milano: Adriano </a:t>
            </a:r>
            <a:r>
              <a:rPr lang="it-IT" sz="1300" dirty="0" err="1">
                <a:solidFill>
                  <a:srgbClr val="000000"/>
                </a:solidFill>
                <a:latin typeface="Candara" panose="020E0502030303020204" pitchFamily="34" charset="0"/>
              </a:rPr>
              <a:t>Lazzarin</a:t>
            </a:r>
            <a:r>
              <a:rPr lang="it-IT" sz="1300" dirty="0">
                <a:solidFill>
                  <a:srgbClr val="000000"/>
                </a:solidFill>
                <a:latin typeface="Candara" panose="020E0502030303020204" pitchFamily="34" charset="0"/>
              </a:rPr>
              <a:t>, Antonella Castagna, Nicola </a:t>
            </a:r>
            <a:r>
              <a:rPr lang="it-IT" sz="1300" dirty="0" err="1">
                <a:solidFill>
                  <a:srgbClr val="000000"/>
                </a:solidFill>
                <a:latin typeface="Candara" panose="020E0502030303020204" pitchFamily="34" charset="0"/>
              </a:rPr>
              <a:t>Gianotti</a:t>
            </a:r>
            <a:r>
              <a:rPr lang="it-IT" sz="1300" dirty="0">
                <a:solidFill>
                  <a:srgbClr val="000000"/>
                </a:solidFill>
                <a:latin typeface="Candara" panose="020E0502030303020204" pitchFamily="34" charset="0"/>
              </a:rPr>
              <a:t>, Elisabetta Carini, Maria Rita Parisi, Laura Galli, Andrea Poli, Andrea Galli, Diana Canetti, Massimo Galli, Stefano Rusconi, Tiziana Formenti, Valentina Morena, Arianna </a:t>
            </a:r>
            <a:r>
              <a:rPr lang="it-IT" sz="1300" dirty="0" err="1">
                <a:solidFill>
                  <a:srgbClr val="000000"/>
                </a:solidFill>
                <a:latin typeface="Candara" panose="020E0502030303020204" pitchFamily="34" charset="0"/>
              </a:rPr>
              <a:t>Gabrieli</a:t>
            </a:r>
            <a:r>
              <a:rPr lang="it-IT" sz="1300" dirty="0">
                <a:solidFill>
                  <a:srgbClr val="000000"/>
                </a:solidFill>
                <a:latin typeface="Candara" panose="020E0502030303020204" pitchFamily="34" charset="0"/>
              </a:rPr>
              <a:t>, Antonella d'Arminio Monforte, Lidia Gazzola, Esther Merlini, Valentina </a:t>
            </a:r>
            <a:r>
              <a:rPr lang="it-IT" sz="1300" dirty="0" err="1">
                <a:solidFill>
                  <a:srgbClr val="000000"/>
                </a:solidFill>
                <a:latin typeface="Candara" panose="020E0502030303020204" pitchFamily="34" charset="0"/>
              </a:rPr>
              <a:t>Minieri</a:t>
            </a:r>
            <a:r>
              <a:rPr lang="it-IT" sz="1300" dirty="0">
                <a:solidFill>
                  <a:srgbClr val="000000"/>
                </a:solidFill>
                <a:latin typeface="Candara" panose="020E0502030303020204" pitchFamily="34" charset="0"/>
              </a:rPr>
              <a:t>, Andrea </a:t>
            </a:r>
            <a:r>
              <a:rPr lang="it-IT" sz="1300" dirty="0" err="1">
                <a:solidFill>
                  <a:srgbClr val="000000"/>
                </a:solidFill>
                <a:latin typeface="Candara" panose="020E0502030303020204" pitchFamily="34" charset="0"/>
              </a:rPr>
              <a:t>Gori</a:t>
            </a:r>
            <a:r>
              <a:rPr lang="it-IT" sz="1300" dirty="0">
                <a:solidFill>
                  <a:srgbClr val="000000"/>
                </a:solidFill>
                <a:latin typeface="Candara" panose="020E0502030303020204" pitchFamily="34" charset="0"/>
              </a:rPr>
              <a:t>, Alessandra </a:t>
            </a:r>
            <a:r>
              <a:rPr lang="it-IT" sz="1300" dirty="0" err="1">
                <a:solidFill>
                  <a:srgbClr val="000000"/>
                </a:solidFill>
                <a:latin typeface="Candara" panose="020E0502030303020204" pitchFamily="34" charset="0"/>
              </a:rPr>
              <a:t>Bandera</a:t>
            </a:r>
            <a:r>
              <a:rPr lang="it-IT" sz="1300" dirty="0">
                <a:solidFill>
                  <a:srgbClr val="000000"/>
                </a:solidFill>
                <a:latin typeface="Candara" panose="020E0502030303020204" pitchFamily="34" charset="0"/>
              </a:rPr>
              <a:t>, Valeria Pastore, Valentina </a:t>
            </a:r>
            <a:r>
              <a:rPr lang="it-IT" sz="1300" dirty="0" err="1">
                <a:solidFill>
                  <a:srgbClr val="000000"/>
                </a:solidFill>
                <a:latin typeface="Candara" panose="020E0502030303020204" pitchFamily="34" charset="0"/>
              </a:rPr>
              <a:t>Ferroni</a:t>
            </a:r>
            <a:r>
              <a:rPr lang="it-IT" sz="1300" dirty="0">
                <a:solidFill>
                  <a:srgbClr val="000000"/>
                </a:solidFill>
                <a:latin typeface="Candara" panose="020E0502030303020204" pitchFamily="34" charset="0"/>
              </a:rPr>
              <a:t>, Massimo </a:t>
            </a:r>
            <a:r>
              <a:rPr lang="it-IT" sz="1300" dirty="0" err="1">
                <a:solidFill>
                  <a:srgbClr val="000000"/>
                </a:solidFill>
                <a:latin typeface="Candara" panose="020E0502030303020204" pitchFamily="34" charset="0"/>
              </a:rPr>
              <a:t>Puoti</a:t>
            </a:r>
            <a:r>
              <a:rPr lang="it-IT" sz="1300" dirty="0">
                <a:solidFill>
                  <a:srgbClr val="000000"/>
                </a:solidFill>
                <a:latin typeface="Candara" panose="020E0502030303020204" pitchFamily="34" charset="0"/>
              </a:rPr>
              <a:t>, Cristina </a:t>
            </a:r>
            <a:r>
              <a:rPr lang="it-IT" sz="1300" dirty="0" err="1">
                <a:solidFill>
                  <a:srgbClr val="000000"/>
                </a:solidFill>
                <a:latin typeface="Candara" panose="020E0502030303020204" pitchFamily="34" charset="0"/>
              </a:rPr>
              <a:t>Moioli</a:t>
            </a:r>
            <a:r>
              <a:rPr lang="it-IT" sz="1300" dirty="0">
                <a:solidFill>
                  <a:srgbClr val="000000"/>
                </a:solidFill>
                <a:latin typeface="Candara" panose="020E0502030303020204" pitchFamily="34" charset="0"/>
              </a:rPr>
              <a:t>; Sara Vassalli; Modena: Cristina </a:t>
            </a:r>
            <a:r>
              <a:rPr lang="it-IT" sz="1300" dirty="0" err="1">
                <a:solidFill>
                  <a:srgbClr val="000000"/>
                </a:solidFill>
                <a:latin typeface="Candara" panose="020E0502030303020204" pitchFamily="34" charset="0"/>
              </a:rPr>
              <a:t>Mussini</a:t>
            </a:r>
            <a:r>
              <a:rPr lang="it-IT" sz="1300" dirty="0">
                <a:solidFill>
                  <a:srgbClr val="000000"/>
                </a:solidFill>
                <a:latin typeface="Candara" panose="020E0502030303020204" pitchFamily="34" charset="0"/>
              </a:rPr>
              <a:t>, Marianna Menozzi, Roncaglia Enrica, Nardini Giulia, Barbara </a:t>
            </a:r>
            <a:r>
              <a:rPr lang="it-IT" sz="1300" dirty="0" err="1">
                <a:solidFill>
                  <a:srgbClr val="000000"/>
                </a:solidFill>
                <a:latin typeface="Candara" panose="020E0502030303020204" pitchFamily="34" charset="0"/>
              </a:rPr>
              <a:t>Beghetto</a:t>
            </a:r>
            <a:r>
              <a:rPr lang="it-IT" sz="1300" dirty="0">
                <a:solidFill>
                  <a:srgbClr val="000000"/>
                </a:solidFill>
                <a:latin typeface="Candara" panose="020E0502030303020204" pitchFamily="34" charset="0"/>
              </a:rPr>
              <a:t>; Napoli: Elio Manzillo, Alfredo Franco; Padova: Anna Maria </a:t>
            </a:r>
            <a:r>
              <a:rPr lang="it-IT" sz="1300" dirty="0" err="1">
                <a:solidFill>
                  <a:srgbClr val="000000"/>
                </a:solidFill>
                <a:latin typeface="Candara" panose="020E0502030303020204" pitchFamily="34" charset="0"/>
              </a:rPr>
              <a:t>Cattelan</a:t>
            </a:r>
            <a:r>
              <a:rPr lang="it-IT" sz="1300" dirty="0">
                <a:solidFill>
                  <a:srgbClr val="000000"/>
                </a:solidFill>
                <a:latin typeface="Candara" panose="020E0502030303020204" pitchFamily="34" charset="0"/>
              </a:rPr>
              <a:t>, Serena Marinello, Silvia </a:t>
            </a:r>
            <a:r>
              <a:rPr lang="it-IT" sz="1300" dirty="0" err="1">
                <a:solidFill>
                  <a:srgbClr val="000000"/>
                </a:solidFill>
                <a:latin typeface="Candara" panose="020E0502030303020204" pitchFamily="34" charset="0"/>
              </a:rPr>
              <a:t>Cavinato</a:t>
            </a:r>
            <a:r>
              <a:rPr lang="it-IT" sz="1300" dirty="0">
                <a:solidFill>
                  <a:srgbClr val="000000"/>
                </a:solidFill>
                <a:latin typeface="Candara" panose="020E0502030303020204" pitchFamily="34" charset="0"/>
              </a:rPr>
              <a:t>, Annamaria Macario; Palermo: Antonio Cascio, Giovanni Mazzola; Parma: Anna Maria degli Antoni, Carlo Ferrari, Diletta </a:t>
            </a:r>
            <a:r>
              <a:rPr lang="it-IT" sz="1300" dirty="0" err="1">
                <a:solidFill>
                  <a:srgbClr val="000000"/>
                </a:solidFill>
                <a:latin typeface="Candara" panose="020E0502030303020204" pitchFamily="34" charset="0"/>
              </a:rPr>
              <a:t>Laccabue</a:t>
            </a:r>
            <a:r>
              <a:rPr lang="it-IT" sz="1300" dirty="0">
                <a:solidFill>
                  <a:srgbClr val="000000"/>
                </a:solidFill>
                <a:latin typeface="Candara" panose="020E0502030303020204" pitchFamily="34" charset="0"/>
              </a:rPr>
              <a:t>; Pavia: Gaetano </a:t>
            </a:r>
            <a:r>
              <a:rPr lang="it-IT" sz="1300" dirty="0" err="1">
                <a:solidFill>
                  <a:srgbClr val="000000"/>
                </a:solidFill>
                <a:latin typeface="Candara" panose="020E0502030303020204" pitchFamily="34" charset="0"/>
              </a:rPr>
              <a:t>Filice</a:t>
            </a:r>
            <a:r>
              <a:rPr lang="it-IT" sz="1300" dirty="0">
                <a:solidFill>
                  <a:srgbClr val="000000"/>
                </a:solidFill>
                <a:latin typeface="Candara" panose="020E0502030303020204" pitchFamily="34" charset="0"/>
              </a:rPr>
              <a:t>, Roberto </a:t>
            </a:r>
            <a:r>
              <a:rPr lang="it-IT" sz="1300" dirty="0" err="1">
                <a:solidFill>
                  <a:srgbClr val="000000"/>
                </a:solidFill>
                <a:latin typeface="Candara" panose="020E0502030303020204" pitchFamily="34" charset="0"/>
              </a:rPr>
              <a:t>Gulminetti</a:t>
            </a:r>
            <a:r>
              <a:rPr lang="it-IT" sz="1300" dirty="0">
                <a:solidFill>
                  <a:srgbClr val="000000"/>
                </a:solidFill>
                <a:latin typeface="Candara" panose="020E0502030303020204" pitchFamily="34" charset="0"/>
              </a:rPr>
              <a:t>, </a:t>
            </a:r>
            <a:r>
              <a:rPr lang="it-IT" sz="1300" dirty="0" err="1">
                <a:solidFill>
                  <a:srgbClr val="000000"/>
                </a:solidFill>
                <a:latin typeface="Candara" panose="020E0502030303020204" pitchFamily="34" charset="0"/>
              </a:rPr>
              <a:t>Layla</a:t>
            </a:r>
            <a:r>
              <a:rPr lang="it-IT" sz="1300" dirty="0">
                <a:solidFill>
                  <a:srgbClr val="000000"/>
                </a:solidFill>
                <a:latin typeface="Candara" panose="020E0502030303020204" pitchFamily="34" charset="0"/>
              </a:rPr>
              <a:t> </a:t>
            </a:r>
            <a:r>
              <a:rPr lang="it-IT" sz="1300" dirty="0" err="1">
                <a:solidFill>
                  <a:srgbClr val="000000"/>
                </a:solidFill>
                <a:latin typeface="Candara" panose="020E0502030303020204" pitchFamily="34" charset="0"/>
              </a:rPr>
              <a:t>Pagnucco</a:t>
            </a:r>
            <a:r>
              <a:rPr lang="it-IT" sz="1300" dirty="0">
                <a:solidFill>
                  <a:srgbClr val="000000"/>
                </a:solidFill>
                <a:latin typeface="Candara" panose="020E0502030303020204" pitchFamily="34" charset="0"/>
              </a:rPr>
              <a:t>, Annalia Asti; Perugia/Terni: Daniela Francisci, Pasticci, Elisabetta </a:t>
            </a:r>
            <a:r>
              <a:rPr lang="it-IT" sz="1300" dirty="0" err="1">
                <a:solidFill>
                  <a:srgbClr val="000000"/>
                </a:solidFill>
                <a:latin typeface="Candara" panose="020E0502030303020204" pitchFamily="34" charset="0"/>
              </a:rPr>
              <a:t>Schiaroli</a:t>
            </a:r>
            <a:r>
              <a:rPr lang="it-IT" sz="1300" dirty="0">
                <a:solidFill>
                  <a:srgbClr val="000000"/>
                </a:solidFill>
                <a:latin typeface="Candara" panose="020E0502030303020204" pitchFamily="34" charset="0"/>
              </a:rPr>
              <a:t>, Chiara Papalini, Francesca Italiani; Pistoia: Massimo Di Pietro; Reggio Emilia: Giacomo Magnani, </a:t>
            </a:r>
            <a:r>
              <a:rPr lang="it-IT" sz="1300" dirty="0" err="1">
                <a:solidFill>
                  <a:srgbClr val="000000"/>
                </a:solidFill>
                <a:latin typeface="Candara" panose="020E0502030303020204" pitchFamily="34" charset="0"/>
              </a:rPr>
              <a:t>Garlassi</a:t>
            </a:r>
            <a:r>
              <a:rPr lang="it-IT" sz="1300" dirty="0">
                <a:solidFill>
                  <a:srgbClr val="000000"/>
                </a:solidFill>
                <a:latin typeface="Candara" panose="020E0502030303020204" pitchFamily="34" charset="0"/>
              </a:rPr>
              <a:t> Elisa, Enrico Barchi, Romina </a:t>
            </a:r>
            <a:r>
              <a:rPr lang="it-IT" sz="1300" dirty="0" err="1">
                <a:solidFill>
                  <a:srgbClr val="000000"/>
                </a:solidFill>
                <a:latin typeface="Candara" panose="020E0502030303020204" pitchFamily="34" charset="0"/>
              </a:rPr>
              <a:t>Corsini</a:t>
            </a:r>
            <a:r>
              <a:rPr lang="it-IT" sz="1300" dirty="0">
                <a:solidFill>
                  <a:srgbClr val="000000"/>
                </a:solidFill>
                <a:latin typeface="Candara" panose="020E0502030303020204" pitchFamily="34" charset="0"/>
              </a:rPr>
              <a:t>; Roma: Andrea Antinori, Roberta </a:t>
            </a:r>
            <a:r>
              <a:rPr lang="it-IT" sz="1300" dirty="0" err="1">
                <a:solidFill>
                  <a:srgbClr val="000000"/>
                </a:solidFill>
                <a:latin typeface="Candara" panose="020E0502030303020204" pitchFamily="34" charset="0"/>
              </a:rPr>
              <a:t>Gagliardini</a:t>
            </a:r>
            <a:r>
              <a:rPr lang="it-IT" sz="1300" dirty="0">
                <a:solidFill>
                  <a:srgbClr val="000000"/>
                </a:solidFill>
                <a:latin typeface="Candara" panose="020E0502030303020204" pitchFamily="34" charset="0"/>
              </a:rPr>
              <a:t>, Alessandra </a:t>
            </a:r>
            <a:r>
              <a:rPr lang="it-IT" sz="1300" dirty="0" err="1">
                <a:solidFill>
                  <a:srgbClr val="000000"/>
                </a:solidFill>
                <a:latin typeface="Candara" panose="020E0502030303020204" pitchFamily="34" charset="0"/>
              </a:rPr>
              <a:t>Vergori</a:t>
            </a:r>
            <a:r>
              <a:rPr lang="it-IT" sz="1300" dirty="0">
                <a:solidFill>
                  <a:srgbClr val="000000"/>
                </a:solidFill>
                <a:latin typeface="Candara" panose="020E0502030303020204" pitchFamily="34" charset="0"/>
              </a:rPr>
              <a:t>, Stefania Cicalini, Giovanna </a:t>
            </a:r>
            <a:r>
              <a:rPr lang="it-IT" sz="1300" dirty="0" err="1">
                <a:solidFill>
                  <a:srgbClr val="000000"/>
                </a:solidFill>
                <a:latin typeface="Candara" panose="020E0502030303020204" pitchFamily="34" charset="0"/>
              </a:rPr>
              <a:t>Onnelli</a:t>
            </a:r>
            <a:r>
              <a:rPr lang="it-IT" sz="1300" dirty="0">
                <a:solidFill>
                  <a:srgbClr val="000000"/>
                </a:solidFill>
                <a:latin typeface="Candara" panose="020E0502030303020204" pitchFamily="34" charset="0"/>
              </a:rPr>
              <a:t>, Alberto </a:t>
            </a:r>
            <a:r>
              <a:rPr lang="it-IT" sz="1300" dirty="0" err="1">
                <a:solidFill>
                  <a:srgbClr val="000000"/>
                </a:solidFill>
                <a:latin typeface="Candara" panose="020E0502030303020204" pitchFamily="34" charset="0"/>
              </a:rPr>
              <a:t>Giannetti</a:t>
            </a:r>
            <a:r>
              <a:rPr lang="it-IT" sz="1300" dirty="0">
                <a:solidFill>
                  <a:srgbClr val="000000"/>
                </a:solidFill>
                <a:latin typeface="Candara" panose="020E0502030303020204" pitchFamily="34" charset="0"/>
              </a:rPr>
              <a:t>, Roberto </a:t>
            </a:r>
            <a:r>
              <a:rPr lang="it-IT" sz="1300" dirty="0" err="1">
                <a:solidFill>
                  <a:srgbClr val="000000"/>
                </a:solidFill>
                <a:latin typeface="Candara" panose="020E0502030303020204" pitchFamily="34" charset="0"/>
              </a:rPr>
              <a:t>Cauda</a:t>
            </a:r>
            <a:r>
              <a:rPr lang="it-IT" sz="1300" dirty="0">
                <a:solidFill>
                  <a:srgbClr val="000000"/>
                </a:solidFill>
                <a:latin typeface="Candara" panose="020E0502030303020204" pitchFamily="34" charset="0"/>
              </a:rPr>
              <a:t>, Arturo </a:t>
            </a:r>
            <a:r>
              <a:rPr lang="it-IT" sz="1300" dirty="0" err="1">
                <a:solidFill>
                  <a:srgbClr val="000000"/>
                </a:solidFill>
                <a:latin typeface="Candara" panose="020E0502030303020204" pitchFamily="34" charset="0"/>
              </a:rPr>
              <a:t>Ciccullo</a:t>
            </a:r>
            <a:r>
              <a:rPr lang="it-IT" sz="1300" dirty="0">
                <a:solidFill>
                  <a:srgbClr val="000000"/>
                </a:solidFill>
                <a:latin typeface="Candara" panose="020E0502030303020204" pitchFamily="34" charset="0"/>
              </a:rPr>
              <a:t>, Silvia La Monica, Vincenzo Vullo, Gabriella </a:t>
            </a:r>
            <a:r>
              <a:rPr lang="it-IT" sz="1300" dirty="0" err="1">
                <a:solidFill>
                  <a:srgbClr val="000000"/>
                </a:solidFill>
                <a:latin typeface="Candara" panose="020E0502030303020204" pitchFamily="34" charset="0"/>
              </a:rPr>
              <a:t>Dettorre</a:t>
            </a:r>
            <a:r>
              <a:rPr lang="it-IT" sz="1300" dirty="0">
                <a:solidFill>
                  <a:srgbClr val="000000"/>
                </a:solidFill>
                <a:latin typeface="Candara" panose="020E0502030303020204" pitchFamily="34" charset="0"/>
              </a:rPr>
              <a:t>, Eugenio Nelson Cavallari, Massimo </a:t>
            </a:r>
            <a:r>
              <a:rPr lang="it-IT" sz="1300" dirty="0" err="1">
                <a:solidFill>
                  <a:srgbClr val="000000"/>
                </a:solidFill>
                <a:latin typeface="Candara" panose="020E0502030303020204" pitchFamily="34" charset="0"/>
              </a:rPr>
              <a:t>Andreoni</a:t>
            </a:r>
            <a:r>
              <a:rPr lang="it-IT" sz="1300" dirty="0">
                <a:solidFill>
                  <a:srgbClr val="000000"/>
                </a:solidFill>
                <a:latin typeface="Candara" panose="020E0502030303020204" pitchFamily="34" charset="0"/>
              </a:rPr>
              <a:t>, Vincenzo Malagnino, Laura Ceccarelli; Rovigo: Filippo Viviani, Lolita </a:t>
            </a:r>
            <a:r>
              <a:rPr lang="it-IT" sz="1300" dirty="0" err="1">
                <a:solidFill>
                  <a:srgbClr val="000000"/>
                </a:solidFill>
                <a:latin typeface="Candara" panose="020E0502030303020204" pitchFamily="34" charset="0"/>
              </a:rPr>
              <a:t>Sasset</a:t>
            </a:r>
            <a:r>
              <a:rPr lang="it-IT" sz="1300" dirty="0">
                <a:solidFill>
                  <a:srgbClr val="000000"/>
                </a:solidFill>
                <a:latin typeface="Candara" panose="020E0502030303020204" pitchFamily="34" charset="0"/>
              </a:rPr>
              <a:t>; Sanremo: Chiara Dentone; Siena: Barbara Rossetti, Sara Modica, Valentina Borgo; Torino: Giovanni Di </a:t>
            </a:r>
            <a:r>
              <a:rPr lang="it-IT" sz="1300" dirty="0" err="1">
                <a:solidFill>
                  <a:srgbClr val="000000"/>
                </a:solidFill>
                <a:latin typeface="Candara" panose="020E0502030303020204" pitchFamily="34" charset="0"/>
              </a:rPr>
              <a:t>Perri</a:t>
            </a:r>
            <a:r>
              <a:rPr lang="it-IT" sz="1300" dirty="0">
                <a:solidFill>
                  <a:srgbClr val="000000"/>
                </a:solidFill>
                <a:latin typeface="Candara" panose="020E0502030303020204" pitchFamily="34" charset="0"/>
              </a:rPr>
              <a:t>, Stefano Bonora, Micol Ferrara, Chiara </a:t>
            </a:r>
            <a:r>
              <a:rPr lang="it-IT" sz="1300" dirty="0" err="1">
                <a:solidFill>
                  <a:srgbClr val="000000"/>
                </a:solidFill>
                <a:latin typeface="Candara" panose="020E0502030303020204" pitchFamily="34" charset="0"/>
              </a:rPr>
              <a:t>Carcieri</a:t>
            </a:r>
            <a:r>
              <a:rPr lang="it-IT" sz="1300" dirty="0">
                <a:solidFill>
                  <a:srgbClr val="000000"/>
                </a:solidFill>
                <a:latin typeface="Candara" panose="020E0502030303020204" pitchFamily="34" charset="0"/>
              </a:rPr>
              <a:t>; Verona: Marina Malena, Marta </a:t>
            </a:r>
            <a:r>
              <a:rPr lang="it-IT" sz="1300" dirty="0" err="1">
                <a:solidFill>
                  <a:srgbClr val="000000"/>
                </a:solidFill>
                <a:latin typeface="Candara" panose="020E0502030303020204" pitchFamily="34" charset="0"/>
              </a:rPr>
              <a:t>Fiscon</a:t>
            </a:r>
            <a:r>
              <a:rPr lang="it-IT" sz="1300" dirty="0">
                <a:solidFill>
                  <a:srgbClr val="000000"/>
                </a:solidFill>
                <a:latin typeface="Candara" panose="020E0502030303020204" pitchFamily="34" charset="0"/>
              </a:rPr>
              <a:t>, Barbara Padovani; Trieste: Roberto Luzzati, Sandro </a:t>
            </a:r>
            <a:r>
              <a:rPr lang="it-IT" sz="1300" dirty="0" err="1">
                <a:solidFill>
                  <a:srgbClr val="000000"/>
                </a:solidFill>
                <a:latin typeface="Candara" panose="020E0502030303020204" pitchFamily="34" charset="0"/>
              </a:rPr>
              <a:t>Centonze</a:t>
            </a:r>
            <a:r>
              <a:rPr lang="it-IT" sz="1300" dirty="0">
                <a:solidFill>
                  <a:srgbClr val="000000"/>
                </a:solidFill>
                <a:latin typeface="Candara" panose="020E0502030303020204" pitchFamily="34" charset="0"/>
              </a:rPr>
              <a:t>, Romina </a:t>
            </a:r>
            <a:r>
              <a:rPr lang="it-IT" sz="1300" dirty="0" err="1">
                <a:solidFill>
                  <a:srgbClr val="000000"/>
                </a:solidFill>
                <a:latin typeface="Candara" panose="020E0502030303020204" pitchFamily="34" charset="0"/>
              </a:rPr>
              <a:t>Valentinotti</a:t>
            </a:r>
            <a:r>
              <a:rPr lang="it-IT" sz="1300" dirty="0">
                <a:solidFill>
                  <a:srgbClr val="000000"/>
                </a:solidFill>
                <a:latin typeface="Candara" panose="020E0502030303020204" pitchFamily="34" charset="0"/>
              </a:rPr>
              <a:t>.</a:t>
            </a:r>
            <a:endParaRPr lang="it-IT" sz="1300" b="0" i="0" dirty="0">
              <a:solidFill>
                <a:srgbClr val="000000"/>
              </a:solidFill>
              <a:effectLst/>
              <a:latin typeface="Candara" panose="020E0502030303020204" pitchFamily="34" charset="0"/>
            </a:endParaRPr>
          </a:p>
        </p:txBody>
      </p:sp>
      <p:pic>
        <p:nvPicPr>
          <p:cNvPr id="51" name="Immagine 50">
            <a:extLst>
              <a:ext uri="{FF2B5EF4-FFF2-40B4-BE49-F238E27FC236}">
                <a16:creationId xmlns:a16="http://schemas.microsoft.com/office/drawing/2014/main" id="{FEA1308E-0705-4EB2-8F94-F5B444B3C10A}"/>
              </a:ext>
            </a:extLst>
          </p:cNvPr>
          <p:cNvPicPr>
            <a:picLocks noChangeAspect="1"/>
          </p:cNvPicPr>
          <p:nvPr/>
        </p:nvPicPr>
        <p:blipFill rotWithShape="1">
          <a:blip r:embed="rId20">
            <a:extLst>
              <a:ext uri="{28A0092B-C50C-407E-A947-70E740481C1C}">
                <a14:useLocalDpi xmlns:a14="http://schemas.microsoft.com/office/drawing/2010/main" val="0"/>
              </a:ext>
            </a:extLst>
          </a:blip>
          <a:srcRect l="13210" t="24441" r="14159" b="18561"/>
          <a:stretch/>
        </p:blipFill>
        <p:spPr>
          <a:xfrm>
            <a:off x="34501540" y="25651557"/>
            <a:ext cx="7798832" cy="3442567"/>
          </a:xfrm>
          <a:prstGeom prst="rect">
            <a:avLst/>
          </a:prstGeom>
        </p:spPr>
      </p:pic>
      <p:pic>
        <p:nvPicPr>
          <p:cNvPr id="7" name="Audio registrato">
            <a:hlinkClick r:id="" action="ppaction://media"/>
            <a:extLst>
              <a:ext uri="{FF2B5EF4-FFF2-40B4-BE49-F238E27FC236}">
                <a16:creationId xmlns:a16="http://schemas.microsoft.com/office/drawing/2014/main" id="{0423B829-6ECA-49D4-A202-8D3072602DDB}"/>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36140172" y="4847386"/>
            <a:ext cx="957764" cy="957764"/>
          </a:xfrm>
          <a:prstGeom prst="rect">
            <a:avLst/>
          </a:prstGeom>
        </p:spPr>
      </p:pic>
    </p:spTree>
    <p:extLst>
      <p:ext uri="{BB962C8B-B14F-4D97-AF65-F5344CB8AC3E}">
        <p14:creationId xmlns:p14="http://schemas.microsoft.com/office/powerpoint/2010/main" val="296633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6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1041</TotalTime>
  <Words>1530</Words>
  <Application>Microsoft Office PowerPoint</Application>
  <PresentationFormat>Personalizzato</PresentationFormat>
  <Paragraphs>43</Paragraphs>
  <Slides>1</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Arial</vt:lpstr>
      <vt:lpstr>Calibri</vt:lpstr>
      <vt:lpstr>Calibri Light</vt:lpstr>
      <vt:lpstr>Candara</vt:lpstr>
      <vt:lpstr>Tema di Office</vt:lpstr>
      <vt:lpstr>Presentazione standard di PowerPoint</vt:lpstr>
    </vt:vector>
  </TitlesOfParts>
  <Company>Ospedale San Raffaele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Inf Csl</dc:creator>
  <cp:lastModifiedBy>Vincenzo Spagnuolo</cp:lastModifiedBy>
  <cp:revision>36</cp:revision>
  <dcterms:created xsi:type="dcterms:W3CDTF">2020-06-22T07:36:17Z</dcterms:created>
  <dcterms:modified xsi:type="dcterms:W3CDTF">2020-06-26T20:57:01Z</dcterms:modified>
</cp:coreProperties>
</file>